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259" r:id="rId4"/>
    <p:sldId id="263" r:id="rId5"/>
    <p:sldId id="261" r:id="rId6"/>
    <p:sldId id="262" r:id="rId7"/>
    <p:sldId id="269" r:id="rId8"/>
    <p:sldId id="265" r:id="rId9"/>
    <p:sldId id="266" r:id="rId10"/>
    <p:sldId id="270" r:id="rId11"/>
    <p:sldId id="283" r:id="rId12"/>
    <p:sldId id="271" r:id="rId13"/>
    <p:sldId id="272" r:id="rId14"/>
    <p:sldId id="275" r:id="rId15"/>
    <p:sldId id="281" r:id="rId16"/>
    <p:sldId id="278" r:id="rId17"/>
    <p:sldId id="276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DE1DE-98BA-4C4D-8F09-2D6A58320C4E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24AA9-B3E1-4291-ADC6-E9D8EF8444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33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04856" cy="2160241"/>
          </a:xfrm>
        </p:spPr>
        <p:txBody>
          <a:bodyPr>
            <a:normAutofit/>
          </a:bodyPr>
          <a:lstStyle/>
          <a:p>
            <a:r>
              <a:rPr lang="en-US" altLang="zh-CN" b="1" dirty="0"/>
              <a:t/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4205138"/>
            <a:ext cx="6472808" cy="1455283"/>
          </a:xfrm>
        </p:spPr>
        <p:txBody>
          <a:bodyPr>
            <a:normAutofit lnSpcReduction="10000"/>
          </a:bodyPr>
          <a:lstStyle/>
          <a:p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en-US" sz="2400" dirty="0" smtClean="0">
                <a:solidFill>
                  <a:schemeClr val="tx1"/>
                </a:solidFill>
              </a:rPr>
              <a:t>西雅图国际教育集团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r>
              <a:rPr lang="en-US" altLang="zh-CN" sz="2400" dirty="0">
                <a:solidFill>
                  <a:schemeClr val="tx1"/>
                </a:solidFill>
              </a:rPr>
              <a:t>Seattle International Education Group</a:t>
            </a:r>
            <a:endParaRPr lang="en-US" altLang="zh-CN" sz="2400" dirty="0" smtClean="0">
              <a:solidFill>
                <a:schemeClr val="tx1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64" y="1052736"/>
            <a:ext cx="7742300" cy="315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74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/>
              <a:t>西雅图科技文化之旅</a:t>
            </a:r>
            <a:r>
              <a:rPr lang="zh-CN" altLang="en-US" sz="3200" b="1" dirty="0" smtClean="0"/>
              <a:t>：</a:t>
            </a:r>
            <a:r>
              <a:rPr lang="zh-CN" altLang="en-US" sz="3200" b="1" dirty="0"/>
              <a:t>游历</a:t>
            </a:r>
            <a:r>
              <a:rPr lang="zh-CN" altLang="en-US" sz="3200" b="1" dirty="0" smtClean="0"/>
              <a:t>篇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84785"/>
            <a:ext cx="3888432" cy="2952328"/>
          </a:xfrm>
        </p:spPr>
        <p:txBody>
          <a:bodyPr/>
          <a:lstStyle/>
          <a:p>
            <a:r>
              <a:rPr lang="zh-CN" altLang="en-US" sz="2800" dirty="0"/>
              <a:t>西雅图</a:t>
            </a:r>
            <a:r>
              <a:rPr lang="zh-CN" altLang="en-US" sz="2800" dirty="0" smtClean="0"/>
              <a:t>市区</a:t>
            </a:r>
            <a:endParaRPr lang="en-US" altLang="zh-CN" sz="2800" dirty="0" smtClean="0"/>
          </a:p>
          <a:p>
            <a:r>
              <a:rPr lang="zh-CN" altLang="en-US" sz="2800" dirty="0" smtClean="0"/>
              <a:t>夜游华盛顿湖</a:t>
            </a:r>
            <a:endParaRPr lang="en-US" altLang="zh-CN" sz="2800" dirty="0" smtClean="0"/>
          </a:p>
          <a:p>
            <a:r>
              <a:rPr lang="zh-CN" altLang="en-US" sz="2800" dirty="0" smtClean="0"/>
              <a:t>雷尼尔雪山</a:t>
            </a:r>
            <a:endParaRPr lang="en-US" altLang="zh-CN" sz="2800" dirty="0" smtClean="0"/>
          </a:p>
          <a:p>
            <a:r>
              <a:rPr lang="en-US" altLang="zh-CN" sz="2800" dirty="0"/>
              <a:t>O</a:t>
            </a:r>
            <a:r>
              <a:rPr lang="en-US" altLang="zh-CN" sz="2800" dirty="0" smtClean="0"/>
              <a:t>utlets</a:t>
            </a:r>
            <a:r>
              <a:rPr lang="zh-CN" altLang="en-US" sz="2800" dirty="0" smtClean="0"/>
              <a:t>疯狂购物</a:t>
            </a:r>
            <a:endParaRPr lang="en-US" altLang="zh-CN" sz="2800" dirty="0" smtClean="0"/>
          </a:p>
          <a:p>
            <a:endParaRPr lang="zh-CN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613" y="1253905"/>
            <a:ext cx="3754017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21188"/>
            <a:ext cx="3524714" cy="234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21188"/>
            <a:ext cx="3940328" cy="262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659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西雅图印象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1560" y="1556792"/>
            <a:ext cx="8046156" cy="45259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476672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往期学生风采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74406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/>
              <a:t>西雅图科技文化之旅</a:t>
            </a:r>
            <a:r>
              <a:rPr lang="zh-CN" altLang="en-US" sz="3200" b="1" dirty="0" smtClean="0"/>
              <a:t>：参观知名企业</a:t>
            </a:r>
            <a:endParaRPr lang="zh-CN" altLang="en-US" sz="3200" b="1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437112"/>
            <a:ext cx="3128627" cy="208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138" y="1268760"/>
            <a:ext cx="2642862" cy="1968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1043608" y="1268760"/>
            <a:ext cx="3672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学生将参观：</a:t>
            </a:r>
            <a:endParaRPr lang="en-US" altLang="zh-CN" sz="2400" dirty="0" smtClean="0"/>
          </a:p>
          <a:p>
            <a:r>
              <a:rPr lang="zh-CN" altLang="en-US" sz="2400" b="1" dirty="0" smtClean="0"/>
              <a:t>谷歌总部</a:t>
            </a:r>
            <a:endParaRPr lang="en-US" altLang="zh-CN" sz="2400" b="1" dirty="0"/>
          </a:p>
          <a:p>
            <a:r>
              <a:rPr lang="zh-CN" altLang="en-US" sz="2400" b="1" dirty="0" smtClean="0"/>
              <a:t>微软公司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波音工厂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星</a:t>
            </a:r>
            <a:r>
              <a:rPr lang="zh-CN" altLang="en-US" sz="2400" b="1" dirty="0"/>
              <a:t>巴克旗舰</a:t>
            </a:r>
            <a:r>
              <a:rPr lang="zh-CN" altLang="en-US" sz="2400" b="1" dirty="0" smtClean="0"/>
              <a:t>店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华盛顿大学</a:t>
            </a:r>
            <a:endParaRPr lang="zh-CN" altLang="en-US" sz="2400" b="1" dirty="0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075" y="4293096"/>
            <a:ext cx="3095947" cy="2026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34855"/>
            <a:ext cx="2689225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5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/>
              <a:t>西雅图科技文化之旅</a:t>
            </a:r>
            <a:r>
              <a:rPr lang="zh-CN" altLang="en-US" sz="3200" b="1" dirty="0" smtClean="0"/>
              <a:t>：体验美国文化</a:t>
            </a:r>
            <a:endParaRPr lang="zh-CN" altLang="en-US" sz="3200" b="1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89938"/>
            <a:ext cx="2652713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39552" y="1340768"/>
            <a:ext cx="7499176" cy="1756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dirty="0"/>
              <a:t>团员将</a:t>
            </a:r>
            <a:r>
              <a:rPr lang="zh-CN" altLang="en-US" sz="2400" dirty="0" smtClean="0"/>
              <a:t>体验最正宗的美国</a:t>
            </a:r>
            <a:r>
              <a:rPr lang="zh-CN" altLang="en-US" sz="2400" dirty="0"/>
              <a:t>校园文化生活、航空航天体验活动、美式棒球课、保龄球、校园自助午餐、普吉特湾游轮航行、美式露天烧烤、媒体见面会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2560638"/>
            <a:ext cx="26828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561" y="2553001"/>
            <a:ext cx="2609850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4595284"/>
            <a:ext cx="2795732" cy="1858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78" y="4595284"/>
            <a:ext cx="2575371" cy="2033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561" y="4574353"/>
            <a:ext cx="2798763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3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What’s a typical Day like?</a:t>
            </a:r>
            <a:br>
              <a:rPr lang="en-US" altLang="zh-CN" sz="3200" b="1" dirty="0" smtClean="0"/>
            </a:br>
            <a:r>
              <a:rPr lang="zh-CN" altLang="en-US" sz="3200" b="1" dirty="0"/>
              <a:t>典型的一天怎样</a:t>
            </a:r>
            <a:r>
              <a:rPr lang="zh-CN" altLang="en-US" sz="3200" b="1" dirty="0" smtClean="0"/>
              <a:t>过？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sz="2800" dirty="0" smtClean="0"/>
              <a:t>8:00-9:00        </a:t>
            </a:r>
            <a:r>
              <a:rPr lang="zh-CN" altLang="en-US" sz="2800" dirty="0" smtClean="0"/>
              <a:t>起床和早餐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en-US" altLang="zh-CN" sz="2800" dirty="0" smtClean="0"/>
              <a:t>9:00-12:00      </a:t>
            </a:r>
            <a:r>
              <a:rPr lang="zh-CN" altLang="en-US" sz="2800" dirty="0" smtClean="0"/>
              <a:t>全英文精品课程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en-US" altLang="zh-CN" sz="2800" dirty="0" smtClean="0"/>
              <a:t>12:00 </a:t>
            </a:r>
            <a:r>
              <a:rPr lang="en-US" altLang="zh-CN" sz="2800" dirty="0"/>
              <a:t>– 13:00 </a:t>
            </a:r>
            <a:r>
              <a:rPr lang="en-US" altLang="zh-CN" sz="2800" dirty="0" smtClean="0"/>
              <a:t> </a:t>
            </a:r>
            <a:r>
              <a:rPr lang="zh-CN" altLang="en-US" sz="2800" dirty="0" smtClean="0"/>
              <a:t>校</a:t>
            </a:r>
            <a:r>
              <a:rPr lang="zh-CN" altLang="en-US" sz="2800" dirty="0"/>
              <a:t>内食堂</a:t>
            </a:r>
            <a:r>
              <a:rPr lang="zh-CN" altLang="en-US" sz="2800" dirty="0" smtClean="0"/>
              <a:t>午餐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en-US" altLang="zh-CN" sz="2800" dirty="0"/>
              <a:t>13:00 – 17:00 </a:t>
            </a:r>
            <a:r>
              <a:rPr lang="en-US" altLang="zh-CN" sz="2800" dirty="0" smtClean="0"/>
              <a:t> </a:t>
            </a:r>
            <a:r>
              <a:rPr lang="zh-CN" altLang="en-US" sz="2800" dirty="0" smtClean="0"/>
              <a:t>游历和参观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en-US" altLang="zh-CN" sz="2800" dirty="0" smtClean="0"/>
              <a:t>18:00 </a:t>
            </a:r>
            <a:r>
              <a:rPr lang="en-US" altLang="zh-CN" sz="2800" dirty="0"/>
              <a:t>– 21:00 </a:t>
            </a:r>
            <a:r>
              <a:rPr lang="en-US" altLang="zh-CN" sz="2800" dirty="0" smtClean="0"/>
              <a:t> </a:t>
            </a:r>
            <a:r>
              <a:rPr lang="zh-CN" altLang="en-US" sz="2800" dirty="0" smtClean="0"/>
              <a:t>校内或外出就餐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en-US" altLang="zh-CN" sz="2800" dirty="0" smtClean="0"/>
              <a:t>19:00-21:00     </a:t>
            </a:r>
            <a:r>
              <a:rPr lang="zh-CN" altLang="en-US" sz="2800" dirty="0" smtClean="0"/>
              <a:t>座谈和娱乐活动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en-US" altLang="zh-CN" sz="2800" dirty="0" smtClean="0"/>
              <a:t>23:00 </a:t>
            </a:r>
            <a:r>
              <a:rPr lang="zh-CN" altLang="en-US" sz="2800" dirty="0" smtClean="0"/>
              <a:t>就寝</a:t>
            </a:r>
            <a:endParaRPr lang="en-US" altLang="zh-CN" sz="2800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zh-CN" altLang="en-US" sz="3000" dirty="0"/>
              <a:t>上午学，下午游，晚上</a:t>
            </a:r>
            <a:r>
              <a:rPr lang="zh-CN" altLang="en-US" sz="3000" dirty="0" smtClean="0"/>
              <a:t>聊。</a:t>
            </a:r>
            <a:endParaRPr lang="en-US" altLang="zh-CN" sz="3000" dirty="0" smtClean="0"/>
          </a:p>
          <a:p>
            <a:pPr marL="0" indent="0">
              <a:buNone/>
            </a:pPr>
            <a:r>
              <a:rPr lang="zh-CN" altLang="en-US" sz="3000" dirty="0" smtClean="0"/>
              <a:t>很</a:t>
            </a:r>
            <a:r>
              <a:rPr lang="zh-CN" altLang="en-US" sz="3000" dirty="0"/>
              <a:t>充实哦！</a:t>
            </a:r>
          </a:p>
          <a:p>
            <a:pPr marL="0" indent="0">
              <a:buNone/>
            </a:pPr>
            <a:r>
              <a:rPr lang="en-US" altLang="zh-CN" dirty="0" smtClean="0"/>
              <a:t>              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591" y="1484784"/>
            <a:ext cx="311707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84984"/>
            <a:ext cx="3584146" cy="2476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96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408423"/>
              </p:ext>
            </p:extLst>
          </p:nvPr>
        </p:nvGraphicFramePr>
        <p:xfrm>
          <a:off x="1619673" y="476672"/>
          <a:ext cx="3312367" cy="5745952"/>
        </p:xfrm>
        <a:graphic>
          <a:graphicData uri="http://schemas.openxmlformats.org/drawingml/2006/table">
            <a:tbl>
              <a:tblPr/>
              <a:tblGrid>
                <a:gridCol w="650187"/>
                <a:gridCol w="521979"/>
                <a:gridCol w="2140201"/>
              </a:tblGrid>
              <a:tr h="394089">
                <a:tc>
                  <a:txBody>
                    <a:bodyPr/>
                    <a:lstStyle/>
                    <a:p>
                      <a:r>
                        <a:rPr lang="zh-CN" altLang="en-US" sz="9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启程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 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从中国出发，航班待定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311422">
                <a:tc rowSpan="2"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第一天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 休整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716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夏令营说明会，校方领导会面，参观校园，联谊活动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394089">
                <a:tc rowSpan="2"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第二天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英语课程：美国社会文化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10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西雅图城市之旅：太空针塔、派克市场 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394089">
                <a:tc rowSpan="2"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第三天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英语课程：美国热点新闻 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10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游轮之旅：西雅图港湾与海岸线 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311422">
                <a:tc rowSpan="2"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第四天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英语课程：科技创新 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42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棒球体验课堂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311422">
                <a:tc rowSpan="2"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第五天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英语课程：科技发展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10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科技之旅：参观谷歌与微软总部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394089">
                <a:tc rowSpan="2"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第六天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英语课程：美国社会文化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10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世界知名学府</a:t>
                      </a:r>
                      <a:r>
                        <a:rPr lang="en-US" altLang="zh-CN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-</a:t>
                      </a:r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华盛顿大学游览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411065">
                <a:tc rowSpan="2"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第七天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波音工厂</a:t>
                      </a:r>
                      <a:r>
                        <a:rPr lang="en-US" altLang="zh-CN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-</a:t>
                      </a:r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飞机生产车间参观 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42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9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西雅图</a:t>
                      </a:r>
                      <a:r>
                        <a:rPr lang="en-US" sz="9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Outlets</a:t>
                      </a:r>
                      <a:r>
                        <a:rPr lang="zh-CN" altLang="en-US" sz="9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购物 </a:t>
                      </a:r>
                    </a:p>
                  </a:txBody>
                  <a:tcPr marL="45269" marR="43458" marT="27161" marB="27161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271635"/>
              </p:ext>
            </p:extLst>
          </p:nvPr>
        </p:nvGraphicFramePr>
        <p:xfrm>
          <a:off x="5076056" y="476672"/>
          <a:ext cx="3600400" cy="5688635"/>
        </p:xfrm>
        <a:graphic>
          <a:graphicData uri="http://schemas.openxmlformats.org/drawingml/2006/table">
            <a:tbl>
              <a:tblPr/>
              <a:tblGrid>
                <a:gridCol w="474778"/>
                <a:gridCol w="1562811"/>
                <a:gridCol w="1562811"/>
              </a:tblGrid>
              <a:tr h="482722"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第八天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全天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雷尼尔雪山朝圣之旅，保龄球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2722">
                <a:tc rowSpan="2"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第九天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英语课堂：美国娱乐文化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48272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星巴克体验店，感受咖啡文化 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2722">
                <a:tc rowSpan="2"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第十天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英语课程：美国体育文化 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3814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美国大学申请辅导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2470"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第十一天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全天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“探索宇宙的奥秘”主题活动 ；校内食堂晚餐，媒体见面会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482722">
                <a:tc rowSpan="2"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第十二天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英语课堂：</a:t>
                      </a:r>
                      <a:r>
                        <a:rPr lang="en-US" altLang="zh-CN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ESL</a:t>
                      </a:r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英语课程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272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咖啡之旅：参观星巴克旗舰店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482722">
                <a:tc rowSpan="2"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第十三天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英语课堂：</a:t>
                      </a:r>
                      <a:r>
                        <a:rPr lang="en-US" altLang="zh-CN" sz="10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ESL</a:t>
                      </a:r>
                      <a:r>
                        <a:rPr lang="zh-CN" altLang="en-US" sz="10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英语课程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272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湖边公园烤肉聚会，消遣娱乐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  <a:tr h="381463">
                <a:tc rowSpan="2"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第十四天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上午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总结会，纪念品颁发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4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00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下午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rgbClr val="535353"/>
                          </a:solidFill>
                          <a:effectLst/>
                          <a:latin typeface="微软雅黑"/>
                        </a:rPr>
                        <a:t>前往机场，返回中国</a:t>
                      </a:r>
                    </a:p>
                  </a:txBody>
                  <a:tcPr marL="55181" marR="52974" marT="33109" marB="33109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4F4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45123" y="1163015"/>
            <a:ext cx="738664" cy="41044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3600" b="1" dirty="0" smtClean="0"/>
              <a:t>具体行程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63112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/>
              <a:t>招生简章与费用说明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sz="2800" dirty="0"/>
              <a:t>游学时间：</a:t>
            </a:r>
            <a:r>
              <a:rPr lang="en-US" altLang="zh-CN" sz="2800" dirty="0"/>
              <a:t>2016.07.16 – </a:t>
            </a:r>
            <a:r>
              <a:rPr lang="en-US" altLang="zh-CN" sz="2800" dirty="0" smtClean="0"/>
              <a:t>2016.07.30 </a:t>
            </a:r>
            <a:r>
              <a:rPr lang="zh-CN" altLang="en-US" sz="2800" dirty="0" smtClean="0"/>
              <a:t>（</a:t>
            </a:r>
            <a:r>
              <a:rPr lang="en-US" altLang="zh-CN" sz="2800" dirty="0" smtClean="0"/>
              <a:t>14</a:t>
            </a:r>
            <a:r>
              <a:rPr lang="zh-CN" altLang="en-US" sz="2800" dirty="0" smtClean="0"/>
              <a:t>天）</a:t>
            </a:r>
            <a:endParaRPr lang="en-US" altLang="zh-CN" sz="2800" dirty="0" smtClean="0"/>
          </a:p>
          <a:p>
            <a:r>
              <a:rPr lang="zh-CN" altLang="en-US" sz="2800" dirty="0" smtClean="0"/>
              <a:t>出发</a:t>
            </a:r>
            <a:r>
              <a:rPr lang="zh-CN" altLang="en-US" sz="2800" dirty="0"/>
              <a:t>城市：</a:t>
            </a:r>
            <a:r>
              <a:rPr lang="zh-CN" altLang="en-US" sz="2800" dirty="0" smtClean="0"/>
              <a:t>北京</a:t>
            </a:r>
            <a:endParaRPr lang="en-US" altLang="zh-CN" sz="2800" dirty="0" smtClean="0"/>
          </a:p>
          <a:p>
            <a:r>
              <a:rPr lang="zh-CN" altLang="en-US" sz="2800" dirty="0" smtClean="0"/>
              <a:t>游学总费用</a:t>
            </a:r>
            <a:r>
              <a:rPr lang="zh-CN" altLang="en-US" sz="2800" dirty="0"/>
              <a:t>：</a:t>
            </a:r>
            <a:r>
              <a:rPr lang="en-US" altLang="zh-CN" sz="2800" dirty="0"/>
              <a:t>38000</a:t>
            </a:r>
            <a:r>
              <a:rPr lang="zh-CN" altLang="en-US" sz="2800" dirty="0" smtClean="0"/>
              <a:t>元</a:t>
            </a:r>
            <a:endParaRPr lang="en-US" altLang="zh-CN" sz="2800" dirty="0" smtClean="0"/>
          </a:p>
          <a:p>
            <a:r>
              <a:rPr lang="zh-CN" altLang="en-US" sz="2800" dirty="0"/>
              <a:t>招生对象</a:t>
            </a:r>
            <a:r>
              <a:rPr lang="zh-CN" altLang="en-US" sz="2800" dirty="0" smtClean="0"/>
              <a:t>：</a:t>
            </a:r>
            <a:r>
              <a:rPr lang="zh-CN" altLang="en-US" sz="2800" dirty="0"/>
              <a:t>我校正式在读学生</a:t>
            </a:r>
            <a:r>
              <a:rPr lang="zh-CN" altLang="en-US" sz="2800" dirty="0" smtClean="0"/>
              <a:t>，</a:t>
            </a:r>
            <a:r>
              <a:rPr lang="en-US" altLang="zh-CN" sz="2800" dirty="0" smtClean="0"/>
              <a:t>18</a:t>
            </a:r>
            <a:r>
              <a:rPr lang="zh-CN" altLang="en-US" sz="2800" dirty="0" smtClean="0"/>
              <a:t>岁</a:t>
            </a:r>
            <a:r>
              <a:rPr lang="zh-CN" altLang="en-US" sz="2800" dirty="0" smtClean="0"/>
              <a:t>以上。</a:t>
            </a:r>
            <a:endParaRPr lang="en-US" altLang="zh-CN" sz="2800" dirty="0" smtClean="0"/>
          </a:p>
          <a:p>
            <a:r>
              <a:rPr lang="zh-CN" altLang="en-US" sz="2800" dirty="0" smtClean="0"/>
              <a:t>报名</a:t>
            </a:r>
            <a:r>
              <a:rPr lang="zh-CN" altLang="en-US" sz="2800" dirty="0"/>
              <a:t>截止时间：</a:t>
            </a:r>
            <a:r>
              <a:rPr lang="en-US" altLang="zh-CN" sz="2800" dirty="0" smtClean="0"/>
              <a:t>2016.04.04</a:t>
            </a:r>
            <a:endParaRPr lang="en-US" altLang="zh-CN" sz="2800" dirty="0" smtClean="0"/>
          </a:p>
          <a:p>
            <a:r>
              <a:rPr lang="zh-CN" altLang="en-US" sz="2800" dirty="0"/>
              <a:t>费用包含：国际往返机票，国际旅行保险，学费与交通费，参观活动门票、住宿、签证服务费、餐费等。</a:t>
            </a:r>
          </a:p>
          <a:p>
            <a:r>
              <a:rPr lang="zh-CN" altLang="en-US" sz="2800" dirty="0"/>
              <a:t>费用不含：个人消费、小费、国内航班费用、</a:t>
            </a:r>
            <a:r>
              <a:rPr lang="en-US" altLang="zh-CN" sz="2800" dirty="0"/>
              <a:t>VISA</a:t>
            </a:r>
            <a:r>
              <a:rPr lang="zh-CN" altLang="en-US" sz="2800" dirty="0"/>
              <a:t>签证费等第三方费用。</a:t>
            </a:r>
            <a:endParaRPr lang="en-US" altLang="zh-CN" sz="2800" dirty="0"/>
          </a:p>
          <a:p>
            <a:endParaRPr lang="en-US" altLang="zh-CN" sz="2800" dirty="0"/>
          </a:p>
          <a:p>
            <a:pPr marL="0" indent="0">
              <a:buNone/>
            </a:pPr>
            <a:r>
              <a:rPr lang="zh-CN" altLang="en-US" sz="2800" dirty="0"/>
              <a:t>总结：除了不包签证</a:t>
            </a:r>
            <a:r>
              <a:rPr lang="zh-CN" altLang="en-US" sz="2800" dirty="0" smtClean="0"/>
              <a:t>费（</a:t>
            </a:r>
            <a:r>
              <a:rPr lang="en-US" altLang="zh-CN" sz="2800" dirty="0" smtClean="0"/>
              <a:t>160</a:t>
            </a:r>
            <a:r>
              <a:rPr lang="zh-CN" altLang="en-US" sz="2800" dirty="0" smtClean="0"/>
              <a:t>美元）和</a:t>
            </a:r>
            <a:r>
              <a:rPr lang="zh-CN" altLang="en-US" sz="2800" dirty="0"/>
              <a:t>个人消费，</a:t>
            </a:r>
            <a:r>
              <a:rPr lang="en-US" altLang="zh-CN" sz="2800" dirty="0"/>
              <a:t>38000</a:t>
            </a:r>
            <a:r>
              <a:rPr lang="zh-CN" altLang="en-US" sz="2800" dirty="0"/>
              <a:t>元覆盖了你此行的所有费用！</a:t>
            </a:r>
          </a:p>
          <a:p>
            <a:endParaRPr lang="en-US" altLang="zh-CN" sz="2800" dirty="0" smtClean="0"/>
          </a:p>
        </p:txBody>
      </p:sp>
    </p:spTree>
    <p:extLst>
      <p:ext uri="{BB962C8B-B14F-4D97-AF65-F5344CB8AC3E}">
        <p14:creationId xmlns:p14="http://schemas.microsoft.com/office/powerpoint/2010/main" val="398705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2015</a:t>
            </a:r>
            <a:r>
              <a:rPr lang="zh-CN" altLang="en-US" sz="3200" dirty="0" smtClean="0"/>
              <a:t>期夏令营学员反馈</a:t>
            </a:r>
            <a:endParaRPr lang="zh-CN" altLang="en-US" sz="32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533" y="2852936"/>
            <a:ext cx="5399670" cy="327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412776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这是一</a:t>
            </a:r>
            <a:r>
              <a:rPr lang="zh-CN" altLang="en-US" dirty="0" smtClean="0"/>
              <a:t>次美好的经历，我深深地被西雅图的文化氛围和美丽景色吸引。不仅如此，我还认识了一批可爱的小伙伴们。这次夏令营之后，我决定申请到美国读研。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                                                                                    ——</a:t>
            </a:r>
            <a:r>
              <a:rPr lang="zh-CN" altLang="en-US" dirty="0" smtClean="0"/>
              <a:t>尹同学，</a:t>
            </a:r>
            <a:r>
              <a:rPr lang="en-US" altLang="zh-CN" dirty="0" smtClean="0"/>
              <a:t>21</a:t>
            </a:r>
            <a:r>
              <a:rPr lang="zh-CN" altLang="en-US" dirty="0" smtClean="0"/>
              <a:t>岁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5556" y="2613105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IEG</a:t>
            </a:r>
            <a:r>
              <a:rPr lang="zh-CN" altLang="en-US" dirty="0" smtClean="0"/>
              <a:t>和美国老师都非常负责，整个过程大家都很开心。行程安排的很满、很有意义。</a:t>
            </a:r>
            <a:endParaRPr lang="en-US" altLang="zh-CN" dirty="0" smtClean="0"/>
          </a:p>
          <a:p>
            <a:r>
              <a:rPr lang="en-US" altLang="zh-CN" dirty="0" smtClean="0"/>
              <a:t>                 ——</a:t>
            </a:r>
            <a:r>
              <a:rPr lang="zh-CN" altLang="en-US" dirty="0" smtClean="0"/>
              <a:t>杨同学，</a:t>
            </a:r>
            <a:r>
              <a:rPr lang="en-US" altLang="zh-CN" dirty="0" smtClean="0"/>
              <a:t>22</a:t>
            </a:r>
            <a:r>
              <a:rPr lang="zh-CN" altLang="en-US" dirty="0" smtClean="0"/>
              <a:t>岁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1221" y="4653136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也玩了，也学了。真的很想再体验一次！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——</a:t>
            </a:r>
            <a:r>
              <a:rPr lang="zh-CN" altLang="en-US" dirty="0" smtClean="0"/>
              <a:t>李同学，</a:t>
            </a:r>
            <a:r>
              <a:rPr lang="en-US" altLang="zh-CN" dirty="0" smtClean="0"/>
              <a:t>19</a:t>
            </a:r>
            <a:r>
              <a:rPr lang="zh-CN" altLang="en-US" dirty="0" smtClean="0"/>
              <a:t>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795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4042792" cy="434908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1. </a:t>
            </a:r>
            <a:r>
              <a:rPr lang="zh-CN" altLang="en-US" dirty="0" smtClean="0"/>
              <a:t>魅力之城</a:t>
            </a:r>
            <a:r>
              <a:rPr lang="en-US" altLang="zh-CN" dirty="0" smtClean="0"/>
              <a:t>-</a:t>
            </a:r>
            <a:r>
              <a:rPr lang="zh-CN" altLang="en-US" dirty="0" smtClean="0"/>
              <a:t>西雅图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美国名校</a:t>
            </a:r>
            <a:r>
              <a:rPr lang="en-US" altLang="zh-CN" dirty="0" smtClean="0"/>
              <a:t>-</a:t>
            </a:r>
            <a:r>
              <a:rPr lang="zh-CN" altLang="en-US" dirty="0" smtClean="0"/>
              <a:t>西北大学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3. </a:t>
            </a:r>
            <a:r>
              <a:rPr lang="zh-CN" altLang="en-US" dirty="0" smtClean="0"/>
              <a:t>游学项目特色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4. </a:t>
            </a:r>
            <a:r>
              <a:rPr lang="zh-CN" altLang="en-US" dirty="0" smtClean="0"/>
              <a:t>游学项目行程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5. </a:t>
            </a:r>
            <a:r>
              <a:rPr lang="zh-CN" altLang="en-US" dirty="0" smtClean="0"/>
              <a:t>游学项目费用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716" y="260648"/>
            <a:ext cx="3995724" cy="599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68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93204" y="188640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latin typeface="+mj-ea"/>
              </a:rPr>
              <a:t>魅力之城</a:t>
            </a:r>
            <a:r>
              <a:rPr lang="en-US" altLang="zh-CN" sz="3200" b="1" dirty="0" smtClean="0">
                <a:latin typeface="+mj-ea"/>
              </a:rPr>
              <a:t>—</a:t>
            </a:r>
            <a:r>
              <a:rPr lang="zh-CN" altLang="en-US" sz="3200" b="1" dirty="0" smtClean="0">
                <a:latin typeface="+mj-ea"/>
              </a:rPr>
              <a:t>西雅图</a:t>
            </a:r>
            <a:endParaRPr lang="zh-CN" altLang="en-US" sz="3200" b="1" dirty="0">
              <a:latin typeface="+mj-ea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67544" y="1412776"/>
            <a:ext cx="8064896" cy="936104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sz="2400" dirty="0"/>
              <a:t>西雅图（</a:t>
            </a:r>
            <a:r>
              <a:rPr lang="en-US" altLang="zh-CN" sz="2400" dirty="0"/>
              <a:t>Seattle</a:t>
            </a:r>
            <a:r>
              <a:rPr lang="zh-CN" altLang="en-US" sz="2400" dirty="0" smtClean="0"/>
              <a:t>）位于华盛顿州，是美国</a:t>
            </a:r>
            <a:r>
              <a:rPr lang="zh-CN" altLang="en-US" sz="2400" dirty="0"/>
              <a:t>太平洋西北区最大的城市，建立于</a:t>
            </a:r>
            <a:r>
              <a:rPr lang="en-US" altLang="zh-CN" sz="2400" dirty="0"/>
              <a:t>1850</a:t>
            </a:r>
            <a:r>
              <a:rPr lang="zh-CN" altLang="en-US" sz="2400" dirty="0"/>
              <a:t>年代</a:t>
            </a:r>
            <a:r>
              <a:rPr lang="zh-CN" altLang="en-US" sz="2400" dirty="0" smtClean="0"/>
              <a:t>。西雅图</a:t>
            </a:r>
            <a:r>
              <a:rPr lang="zh-CN" altLang="en-US" sz="2400" dirty="0"/>
              <a:t>的面积为</a:t>
            </a:r>
            <a:r>
              <a:rPr lang="en-US" altLang="zh-CN" sz="2400" dirty="0"/>
              <a:t>369.2</a:t>
            </a:r>
            <a:r>
              <a:rPr lang="zh-CN" altLang="en-US" sz="2400" dirty="0"/>
              <a:t>平方公里，</a:t>
            </a:r>
            <a:r>
              <a:rPr lang="zh-CN" altLang="en-US" sz="2400" dirty="0" smtClean="0"/>
              <a:t>其中</a:t>
            </a:r>
            <a:r>
              <a:rPr lang="en-US" altLang="zh-CN" sz="2400" dirty="0" smtClean="0"/>
              <a:t>41.16</a:t>
            </a:r>
            <a:r>
              <a:rPr lang="en-US" altLang="zh-CN" sz="2400" dirty="0"/>
              <a:t>%</a:t>
            </a:r>
            <a:r>
              <a:rPr lang="zh-CN" altLang="en-US" sz="2400" dirty="0"/>
              <a:t>的面积是水面</a:t>
            </a:r>
            <a:r>
              <a:rPr lang="zh-CN" altLang="en-US" sz="2400" dirty="0" smtClean="0"/>
              <a:t>。城市风光优美，设施先进，人口约为</a:t>
            </a:r>
            <a:r>
              <a:rPr lang="en-US" altLang="zh-CN" sz="2400" dirty="0" smtClean="0"/>
              <a:t>57</a:t>
            </a:r>
            <a:r>
              <a:rPr lang="zh-CN" altLang="en-US" sz="2400" dirty="0" smtClean="0"/>
              <a:t>万。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pPr marL="0" indent="0">
              <a:buNone/>
            </a:pPr>
            <a:endParaRPr lang="en-US" altLang="zh-CN" sz="2400" dirty="0" smtClean="0"/>
          </a:p>
          <a:p>
            <a:endParaRPr lang="en-US" altLang="zh-CN" dirty="0" smtClean="0"/>
          </a:p>
          <a:p>
            <a:endParaRPr lang="en-US" altLang="zh-CN" sz="24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573" y="2348880"/>
            <a:ext cx="6382641" cy="424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550609" y="404664"/>
            <a:ext cx="7848872" cy="1584176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zh-CN" altLang="en-US" sz="2200" dirty="0" smtClean="0"/>
              <a:t>西雅图是世界著名的文化之城、生态之城、浪漫之城。西雅图文化</a:t>
            </a:r>
            <a:r>
              <a:rPr lang="zh-CN" altLang="en-US" sz="2200" dirty="0"/>
              <a:t>氛围浓厚</a:t>
            </a:r>
            <a:r>
              <a:rPr lang="zh-CN" altLang="en-US" sz="2200" dirty="0" smtClean="0"/>
              <a:t>，附近有</a:t>
            </a:r>
            <a:r>
              <a:rPr lang="zh-CN" altLang="en-US" sz="2200" dirty="0"/>
              <a:t>多所知名</a:t>
            </a:r>
            <a:r>
              <a:rPr lang="zh-CN" altLang="en-US" sz="2200" dirty="0" smtClean="0"/>
              <a:t>大学，如华盛顿大学、西北大学等。</a:t>
            </a:r>
            <a:r>
              <a:rPr lang="en-US" altLang="zh-CN" sz="2200" dirty="0"/>
              <a:t>36%</a:t>
            </a:r>
            <a:r>
              <a:rPr lang="zh-CN" altLang="en-US" sz="2200" dirty="0"/>
              <a:t>的市民拥有硕士学历，远高于美国平均水平。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313372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59076"/>
            <a:ext cx="3143405" cy="247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3228975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590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123" y="1665860"/>
            <a:ext cx="7240024" cy="4142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602231" y="620688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zh-CN" altLang="en-US" sz="2000" dirty="0"/>
              <a:t>多所知名</a:t>
            </a:r>
            <a:r>
              <a:rPr lang="zh-CN" altLang="en-US" sz="2000" dirty="0" smtClean="0"/>
              <a:t>企业在西雅图设有总部或分支，包括微软、谷歌、亚马逊、波音、</a:t>
            </a:r>
            <a:r>
              <a:rPr lang="en-US" altLang="zh-CN" sz="2000" dirty="0" smtClean="0"/>
              <a:t>T-Mobile</a:t>
            </a:r>
            <a:r>
              <a:rPr lang="zh-CN" altLang="en-US" sz="2000" dirty="0"/>
              <a:t>等</a:t>
            </a:r>
            <a:r>
              <a:rPr lang="zh-CN" altLang="en-US" sz="2000" dirty="0" smtClean="0"/>
              <a:t>。西雅图还因咖啡而知名，是星巴克咖啡的起源地。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924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3966" y="332656"/>
            <a:ext cx="7966720" cy="850106"/>
          </a:xfrm>
        </p:spPr>
        <p:txBody>
          <a:bodyPr>
            <a:normAutofit/>
          </a:bodyPr>
          <a:lstStyle/>
          <a:p>
            <a:r>
              <a:rPr lang="zh-CN" altLang="en-US" sz="3200" b="1" dirty="0" smtClean="0"/>
              <a:t>游学基地</a:t>
            </a:r>
            <a:r>
              <a:rPr lang="en-US" altLang="zh-CN" sz="3200" b="1" dirty="0" smtClean="0"/>
              <a:t>-</a:t>
            </a:r>
            <a:r>
              <a:rPr lang="zh-CN" altLang="en-US" sz="3200" b="1" dirty="0" smtClean="0"/>
              <a:t>西北大学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412776"/>
            <a:ext cx="7859216" cy="4680520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西北</a:t>
            </a:r>
            <a:r>
              <a:rPr lang="zh-CN" altLang="en-US" sz="2400" dirty="0"/>
              <a:t>大学成立于</a:t>
            </a:r>
            <a:r>
              <a:rPr lang="en-US" altLang="zh-CN" sz="2400" dirty="0"/>
              <a:t>1934</a:t>
            </a:r>
            <a:r>
              <a:rPr lang="zh-CN" altLang="en-US" sz="2400" dirty="0" smtClean="0"/>
              <a:t>年，是</a:t>
            </a:r>
            <a:r>
              <a:rPr lang="zh-CN" altLang="en-US" sz="2400" dirty="0"/>
              <a:t>美国大学联盟认可的，私立的，非盈利性综合性大学</a:t>
            </a:r>
            <a:r>
              <a:rPr lang="zh-CN" altLang="en-US" sz="2400" dirty="0" smtClean="0"/>
              <a:t>，该</a:t>
            </a:r>
            <a:r>
              <a:rPr lang="zh-CN" altLang="en-US" sz="2400" dirty="0"/>
              <a:t>大学因其高水平的教学和当地企业紧密合作而极富盛名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zh-CN" altLang="en-US" sz="2400" dirty="0"/>
              <a:t>西北大学的师生比例</a:t>
            </a:r>
            <a:r>
              <a:rPr lang="zh-CN" altLang="en-US" sz="2400" dirty="0" smtClean="0"/>
              <a:t>为极低，</a:t>
            </a:r>
            <a:r>
              <a:rPr lang="zh-CN" altLang="en-US" sz="2400" dirty="0"/>
              <a:t>全部采取小班教学，平均课堂人数</a:t>
            </a:r>
            <a:r>
              <a:rPr lang="en-US" altLang="zh-CN" sz="2400" dirty="0"/>
              <a:t>22</a:t>
            </a:r>
            <a:r>
              <a:rPr lang="zh-CN" altLang="en-US" sz="2400" dirty="0"/>
              <a:t>人。学生从导师处得到特别关注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zh-CN" altLang="en-US" sz="2400" dirty="0"/>
              <a:t>西北</a:t>
            </a:r>
            <a:r>
              <a:rPr lang="zh-CN" altLang="en-US" sz="2400" dirty="0" smtClean="0"/>
              <a:t>大学和西雅图地区的企业和中小学有广泛合作。学生有机会到知名企业实习，毕业生就业率一直在</a:t>
            </a:r>
            <a:r>
              <a:rPr lang="en-US" altLang="zh-CN" sz="2400" dirty="0" smtClean="0"/>
              <a:t>95%</a:t>
            </a:r>
            <a:r>
              <a:rPr lang="zh-CN" altLang="en-US" sz="2400" dirty="0" smtClean="0"/>
              <a:t>以上。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516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067128" cy="850106"/>
          </a:xfrm>
        </p:spPr>
        <p:txBody>
          <a:bodyPr>
            <a:noAutofit/>
          </a:bodyPr>
          <a:lstStyle/>
          <a:p>
            <a:r>
              <a:rPr lang="zh-CN" altLang="en-US" sz="3200" b="1" dirty="0"/>
              <a:t>西雅图科技文化之旅</a:t>
            </a:r>
            <a:r>
              <a:rPr lang="zh-CN" altLang="en-US" sz="3200" b="1" dirty="0" smtClean="0"/>
              <a:t>：项目特色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4929411"/>
          </a:xfrm>
        </p:spPr>
        <p:txBody>
          <a:bodyPr>
            <a:noAutofit/>
          </a:bodyPr>
          <a:lstStyle/>
          <a:p>
            <a:r>
              <a:rPr lang="zh-CN" altLang="en-US" sz="2000" dirty="0"/>
              <a:t>游学项目辅导老师来自</a:t>
            </a:r>
            <a:r>
              <a:rPr lang="zh-CN" altLang="en-US" sz="2000" dirty="0" smtClean="0"/>
              <a:t>西雅图</a:t>
            </a:r>
            <a:r>
              <a:rPr lang="zh-CN" altLang="en-US" sz="2000" dirty="0"/>
              <a:t>西北大学</a:t>
            </a:r>
            <a:r>
              <a:rPr lang="zh-CN" altLang="en-US" sz="2000" dirty="0" smtClean="0"/>
              <a:t>，</a:t>
            </a:r>
            <a:r>
              <a:rPr lang="zh-CN" altLang="en-US" sz="2000" dirty="0"/>
              <a:t>具有深厚的培训和教学经验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endParaRPr lang="zh-CN" altLang="en-US" sz="2000" dirty="0"/>
          </a:p>
          <a:p>
            <a:r>
              <a:rPr lang="zh-CN" altLang="en-US" sz="2000" dirty="0"/>
              <a:t>采用导师制（</a:t>
            </a:r>
            <a:r>
              <a:rPr lang="en-US" altLang="zh-CN" sz="2000" dirty="0"/>
              <a:t>Mentor System</a:t>
            </a:r>
            <a:r>
              <a:rPr lang="zh-CN" altLang="en-US" sz="2000" dirty="0" smtClean="0"/>
              <a:t>），大学</a:t>
            </a:r>
            <a:r>
              <a:rPr lang="zh-CN" altLang="en-US" sz="2000" dirty="0"/>
              <a:t>国际项目官员全程担当学习和生活导师（</a:t>
            </a:r>
            <a:r>
              <a:rPr lang="en-US" altLang="zh-CN" sz="2000" dirty="0"/>
              <a:t>1</a:t>
            </a:r>
            <a:r>
              <a:rPr lang="zh-CN" altLang="en-US" sz="2000" dirty="0"/>
              <a:t>导师：</a:t>
            </a:r>
            <a:r>
              <a:rPr lang="en-US" altLang="zh-CN" sz="2000" dirty="0"/>
              <a:t>15</a:t>
            </a:r>
            <a:r>
              <a:rPr lang="zh-CN" altLang="en-US" sz="2000" dirty="0"/>
              <a:t>学生），回答夏令营学生的各方面问题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endParaRPr lang="zh-CN" altLang="en-US" sz="2000" dirty="0"/>
          </a:p>
          <a:p>
            <a:r>
              <a:rPr lang="zh-CN" altLang="en-US" sz="2000" dirty="0" smtClean="0"/>
              <a:t>入住美国西北大学宿舍，</a:t>
            </a:r>
            <a:r>
              <a:rPr lang="zh-CN" altLang="en-US" sz="2000" dirty="0"/>
              <a:t>校车接送，安全可靠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endParaRPr lang="zh-CN" altLang="en-US" sz="2000" dirty="0"/>
          </a:p>
          <a:p>
            <a:r>
              <a:rPr lang="zh-CN" altLang="en-US" sz="2000" dirty="0"/>
              <a:t>在西雅图一地进行学习交流，深入透彻了解美国文化和教育；在美国最安全、最优美、最有创新精神的生活和学习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endParaRPr lang="zh-CN" altLang="en-US" sz="2000" dirty="0"/>
          </a:p>
          <a:p>
            <a:r>
              <a:rPr lang="zh-CN" altLang="en-US" sz="2000" dirty="0"/>
              <a:t>与多家公立和私立教育机构保持合作，深度了解美国教育体系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endParaRPr lang="zh-CN" altLang="en-US" sz="2000" dirty="0"/>
          </a:p>
          <a:p>
            <a:r>
              <a:rPr lang="zh-CN" altLang="en-US" sz="2000" dirty="0"/>
              <a:t>参观美国科技企业，与美国科技人士座谈，了解就业</a:t>
            </a:r>
            <a:r>
              <a:rPr lang="zh-CN" altLang="en-US" sz="2000" dirty="0" smtClean="0"/>
              <a:t>环境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87581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/>
              <a:t>西雅图科技文化之旅：学习篇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学生将在西北大学英语教学</a:t>
            </a:r>
            <a:r>
              <a:rPr lang="zh-CN" altLang="en-US" sz="2000" dirty="0"/>
              <a:t>中心参加一系列</a:t>
            </a:r>
            <a:r>
              <a:rPr lang="zh-CN" altLang="en-US" sz="2000" dirty="0" smtClean="0"/>
              <a:t>课程：</a:t>
            </a:r>
            <a:r>
              <a:rPr lang="zh-CN" altLang="en-US" sz="2000" dirty="0"/>
              <a:t>美国社会文化、美国科技发展、美国体育文化、美国大学申请</a:t>
            </a:r>
            <a:r>
              <a:rPr lang="zh-CN" altLang="en-US" sz="2000" dirty="0" smtClean="0"/>
              <a:t>辅导、美式</a:t>
            </a:r>
            <a:r>
              <a:rPr lang="zh-CN" altLang="en-US" sz="2000" dirty="0"/>
              <a:t>分组学习讨论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英语作为</a:t>
            </a:r>
            <a:r>
              <a:rPr lang="zh-CN" altLang="en-US" sz="2000" dirty="0" smtClean="0"/>
              <a:t>第二语言（</a:t>
            </a:r>
            <a:r>
              <a:rPr lang="en-US" altLang="zh-CN" sz="2000" dirty="0" smtClean="0"/>
              <a:t>ESL</a:t>
            </a:r>
            <a:r>
              <a:rPr lang="zh-CN" altLang="en-US" sz="2000" dirty="0" smtClean="0"/>
              <a:t>）等。</a:t>
            </a:r>
            <a:endParaRPr lang="zh-CN" altLang="en-US" sz="2000" dirty="0"/>
          </a:p>
          <a:p>
            <a:endParaRPr lang="zh-CN" altLang="en-US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63" y="2760339"/>
            <a:ext cx="5094785" cy="328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18853"/>
            <a:ext cx="3132347" cy="19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21088"/>
            <a:ext cx="313234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1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/>
              <a:t>西雅图科技文化之旅</a:t>
            </a:r>
            <a:r>
              <a:rPr lang="zh-CN" altLang="en-US" sz="3200" b="1" dirty="0" smtClean="0"/>
              <a:t>：</a:t>
            </a:r>
            <a:r>
              <a:rPr lang="zh-CN" altLang="en-US" sz="3200" b="1" dirty="0"/>
              <a:t>生活</a:t>
            </a:r>
            <a:r>
              <a:rPr lang="zh-CN" altLang="en-US" sz="3200" b="1" dirty="0" smtClean="0"/>
              <a:t>篇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1556792"/>
            <a:ext cx="3960439" cy="3240360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团员将入住</a:t>
            </a:r>
            <a:r>
              <a:rPr lang="zh-CN" altLang="en-US" sz="2000" dirty="0"/>
              <a:t>西北大学学生</a:t>
            </a:r>
            <a:r>
              <a:rPr lang="zh-CN" altLang="en-US" sz="2000" dirty="0" smtClean="0"/>
              <a:t>公寓</a:t>
            </a:r>
            <a:endParaRPr lang="en-US" altLang="zh-CN" sz="2000" dirty="0" smtClean="0"/>
          </a:p>
          <a:p>
            <a:pPr marL="0" indent="0">
              <a:buNone/>
            </a:pPr>
            <a:endParaRPr lang="en-US" altLang="zh-CN" sz="2000" dirty="0" smtClean="0"/>
          </a:p>
          <a:p>
            <a:r>
              <a:rPr lang="zh-CN" altLang="en-US" sz="2000" dirty="0" smtClean="0"/>
              <a:t>上课期间在校</a:t>
            </a:r>
            <a:r>
              <a:rPr lang="zh-CN" altLang="en-US" sz="2000" dirty="0"/>
              <a:t>内学生餐厅</a:t>
            </a:r>
            <a:r>
              <a:rPr lang="zh-CN" altLang="en-US" sz="2000" dirty="0" smtClean="0"/>
              <a:t>进餐</a:t>
            </a:r>
            <a:endParaRPr lang="en-US" altLang="zh-CN" sz="2000" dirty="0" smtClean="0"/>
          </a:p>
          <a:p>
            <a:pPr marL="0" indent="0">
              <a:buNone/>
            </a:pPr>
            <a:endParaRPr lang="en-US" altLang="zh-CN" sz="2000" dirty="0" smtClean="0"/>
          </a:p>
          <a:p>
            <a:r>
              <a:rPr lang="zh-CN" altLang="en-US" sz="2000" dirty="0"/>
              <a:t>并将</a:t>
            </a:r>
            <a:r>
              <a:rPr lang="zh-CN" altLang="en-US" sz="2000" dirty="0" smtClean="0"/>
              <a:t>在参观期间，在西雅图品尝特色</a:t>
            </a:r>
            <a:r>
              <a:rPr lang="zh-CN" altLang="en-US" sz="2000" dirty="0"/>
              <a:t>海鲜大</a:t>
            </a:r>
            <a:r>
              <a:rPr lang="zh-CN" altLang="en-US" sz="2000" dirty="0" smtClean="0"/>
              <a:t>餐。</a:t>
            </a:r>
            <a:endParaRPr lang="en-US" altLang="zh-CN" sz="2000" dirty="0" smtClean="0"/>
          </a:p>
          <a:p>
            <a:pPr marL="0" indent="0">
              <a:buNone/>
            </a:pPr>
            <a:endParaRPr lang="zh-CN" altLang="en-US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510" y="1172290"/>
            <a:ext cx="3481914" cy="255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57799"/>
            <a:ext cx="3456384" cy="255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85" y="4062905"/>
            <a:ext cx="3779725" cy="2219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02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1085</Words>
  <Application>Microsoft Office PowerPoint</Application>
  <PresentationFormat>全屏显示(4:3)</PresentationFormat>
  <Paragraphs>156</Paragraphs>
  <Slides>17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2" baseType="lpstr">
      <vt:lpstr>宋体</vt:lpstr>
      <vt:lpstr>微软雅黑</vt:lpstr>
      <vt:lpstr>Arial</vt:lpstr>
      <vt:lpstr>Calibri</vt:lpstr>
      <vt:lpstr>Office 主题</vt:lpstr>
      <vt:lpstr> </vt:lpstr>
      <vt:lpstr>PowerPoint 演示文稿</vt:lpstr>
      <vt:lpstr>魅力之城—西雅图</vt:lpstr>
      <vt:lpstr>西雅图是世界著名的文化之城、生态之城、浪漫之城。西雅图文化氛围浓厚，附近有多所知名大学，如华盛顿大学、西北大学等。36%的市民拥有硕士学历，远高于美国平均水平。 </vt:lpstr>
      <vt:lpstr>PowerPoint 演示文稿</vt:lpstr>
      <vt:lpstr>游学基地-西北大学</vt:lpstr>
      <vt:lpstr>西雅图科技文化之旅：项目特色</vt:lpstr>
      <vt:lpstr>西雅图科技文化之旅：学习篇</vt:lpstr>
      <vt:lpstr>西雅图科技文化之旅：生活篇</vt:lpstr>
      <vt:lpstr>西雅图科技文化之旅：游历篇</vt:lpstr>
      <vt:lpstr>PowerPoint 演示文稿</vt:lpstr>
      <vt:lpstr>西雅图科技文化之旅：参观知名企业</vt:lpstr>
      <vt:lpstr>西雅图科技文化之旅：体验美国文化</vt:lpstr>
      <vt:lpstr>What’s a typical Day like? 典型的一天怎样过？</vt:lpstr>
      <vt:lpstr>PowerPoint 演示文稿</vt:lpstr>
      <vt:lpstr>招生简章与费用说明</vt:lpstr>
      <vt:lpstr>2015期夏令营学员反馈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dujuan</dc:creator>
  <cp:lastModifiedBy>rose</cp:lastModifiedBy>
  <cp:revision>114</cp:revision>
  <dcterms:created xsi:type="dcterms:W3CDTF">2016-03-10T05:10:37Z</dcterms:created>
  <dcterms:modified xsi:type="dcterms:W3CDTF">2016-03-15T07:51:28Z</dcterms:modified>
</cp:coreProperties>
</file>