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3"/>
    <p:sldId id="260" r:id="rId4"/>
    <p:sldId id="263" r:id="rId5"/>
    <p:sldId id="262" r:id="rId6"/>
    <p:sldId id="258" r:id="rId7"/>
  </p:sldIdLst>
  <p:sldSz cx="6858000" cy="9906000" type="A4"/>
  <p:notesSz cx="6797675" cy="992632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56A"/>
    <a:srgbClr val="83735B"/>
    <a:srgbClr val="009999"/>
    <a:srgbClr val="58068B"/>
    <a:srgbClr val="F6E8FE"/>
    <a:srgbClr val="57058B"/>
    <a:srgbClr val="E2AC16"/>
    <a:srgbClr val="FFEFEF"/>
    <a:srgbClr val="ECECEC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785"/>
  </p:normalViewPr>
  <p:slideViewPr>
    <p:cSldViewPr snapToGrid="0" showGuides="1">
      <p:cViewPr>
        <p:scale>
          <a:sx n="91" d="100"/>
          <a:sy n="91" d="100"/>
        </p:scale>
        <p:origin x="2792" y="-192"/>
      </p:cViewPr>
      <p:guideLst>
        <p:guide orient="horz" pos="305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03DB09-22AA-4E90-91E8-6E4D3F6E5EB2}" type="doc">
      <dgm:prSet loTypeId="urn:microsoft.com/office/officeart/2005/8/layout/process2" loCatId="process" qsTypeId="urn:microsoft.com/office/officeart/2005/8/quickstyle/simple1#1" qsCatId="simple" csTypeId="urn:microsoft.com/office/officeart/2005/8/colors/accent1_2#1" csCatId="accent1" phldr="1"/>
      <dgm:spPr/>
    </dgm:pt>
    <dgm:pt modelId="{0B035495-81B8-42AE-9DF3-43BB9E2757ED}">
      <dgm:prSet phldrT="[文本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报名</a:t>
          </a:r>
        </a:p>
      </dgm:t>
    </dgm:pt>
    <dgm:pt modelId="{43AD9E55-DD76-4DD1-8245-11DBE3F5C928}" cxnId="{7571851B-4468-45D4-BE0E-6477466E434B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F0AE9CD-C0DC-4B20-821E-9597706BC323}" cxnId="{7571851B-4468-45D4-BE0E-6477466E434B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800DB14-1268-414F-8741-15D739C6B7E7}">
      <dgm:prSet phldrT="[文本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确认</a:t>
          </a:r>
        </a:p>
      </dgm:t>
    </dgm:pt>
    <dgm:pt modelId="{4F9F0B93-FF5E-493F-B51F-BB5AF00C81DE}" cxnId="{A21133BE-4551-4233-AF2B-6E62EEBB84D1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A41D57-D08D-463C-A7C7-48E8A1A33098}" cxnId="{A21133BE-4551-4233-AF2B-6E62EEBB84D1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D43A95D-B612-4DC4-BF5F-70B22E0960C2}">
      <dgm:prSet phldrT="[文本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指导</a:t>
          </a:r>
        </a:p>
      </dgm:t>
    </dgm:pt>
    <dgm:pt modelId="{486C4F2E-0675-44AB-9222-F966C397F8EA}" cxnId="{30A49E1E-608C-4FAC-954A-2CF93281226A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E0DD363-D366-4856-883B-ADDD7EE1611C}" cxnId="{30A49E1E-608C-4FAC-954A-2CF93281226A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077D5C5-40D3-42CA-8BB2-67C687BCF0B0}">
      <dgm:prSet phldrT="[文本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出发</a:t>
          </a:r>
        </a:p>
      </dgm:t>
    </dgm:pt>
    <dgm:pt modelId="{CDFB3BD2-97B3-4E6A-9272-D559A6816EAD}" cxnId="{72986CE3-D0F2-49C5-A90D-60853DF2472D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2C3DC6-A805-4EA6-B611-FE1655A9BB08}" cxnId="{72986CE3-D0F2-49C5-A90D-60853DF2472D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A45334F-9C6F-4EDD-8830-6F61AB160388}" type="pres">
      <dgm:prSet presAssocID="{5D03DB09-22AA-4E90-91E8-6E4D3F6E5EB2}" presName="linearFlow" presStyleCnt="0">
        <dgm:presLayoutVars>
          <dgm:resizeHandles val="exact"/>
        </dgm:presLayoutVars>
      </dgm:prSet>
      <dgm:spPr/>
    </dgm:pt>
    <dgm:pt modelId="{952E344A-92BA-48BC-B6C7-22163780F3CD}" type="pres">
      <dgm:prSet presAssocID="{0B035495-81B8-42AE-9DF3-43BB9E2757E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43E077-E1B1-43E8-886A-02021839BF00}" type="pres">
      <dgm:prSet presAssocID="{3F0AE9CD-C0DC-4B20-821E-9597706BC323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4DA8F314-D155-4879-B140-A0C715F7A59E}" type="pres">
      <dgm:prSet presAssocID="{3F0AE9CD-C0DC-4B20-821E-9597706BC323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096D24EB-1810-4FD7-B0FF-96CAF03C3AC6}" type="pres">
      <dgm:prSet presAssocID="{F800DB14-1268-414F-8741-15D739C6B7E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6947FF-A367-4EF8-AF8D-2FD6A59AF22F}" type="pres">
      <dgm:prSet presAssocID="{CEA41D57-D08D-463C-A7C7-48E8A1A33098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1D6F32A6-55ED-4487-B04A-5AD14683397C}" type="pres">
      <dgm:prSet presAssocID="{CEA41D57-D08D-463C-A7C7-48E8A1A33098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1BEE8B5E-E20C-4351-9E71-A190F3910722}" type="pres">
      <dgm:prSet presAssocID="{CD43A95D-B612-4DC4-BF5F-70B22E0960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F42AE7-6D1D-40E1-B568-09D9AE13CC48}" type="pres">
      <dgm:prSet presAssocID="{3E0DD363-D366-4856-883B-ADDD7EE1611C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D6AA6A68-50A7-4D27-8171-8676C8F357AF}" type="pres">
      <dgm:prSet presAssocID="{3E0DD363-D366-4856-883B-ADDD7EE1611C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36BE09BA-B2FB-45F4-9B31-7AC60CCD8D01}" type="pres">
      <dgm:prSet presAssocID="{D077D5C5-40D3-42CA-8BB2-67C687BCF0B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36DB275-76FC-482A-A7B6-0FD70CFAAE7D}" type="presOf" srcId="{F800DB14-1268-414F-8741-15D739C6B7E7}" destId="{096D24EB-1810-4FD7-B0FF-96CAF03C3AC6}" srcOrd="0" destOrd="0" presId="urn:microsoft.com/office/officeart/2005/8/layout/process2"/>
    <dgm:cxn modelId="{7571851B-4468-45D4-BE0E-6477466E434B}" srcId="{5D03DB09-22AA-4E90-91E8-6E4D3F6E5EB2}" destId="{0B035495-81B8-42AE-9DF3-43BB9E2757ED}" srcOrd="0" destOrd="0" parTransId="{43AD9E55-DD76-4DD1-8245-11DBE3F5C928}" sibTransId="{3F0AE9CD-C0DC-4B20-821E-9597706BC323}"/>
    <dgm:cxn modelId="{72986CE3-D0F2-49C5-A90D-60853DF2472D}" srcId="{5D03DB09-22AA-4E90-91E8-6E4D3F6E5EB2}" destId="{D077D5C5-40D3-42CA-8BB2-67C687BCF0B0}" srcOrd="3" destOrd="0" parTransId="{CDFB3BD2-97B3-4E6A-9272-D559A6816EAD}" sibTransId="{F22C3DC6-A805-4EA6-B611-FE1655A9BB08}"/>
    <dgm:cxn modelId="{60713936-4217-4425-A6A1-FA2EF0B09F32}" type="presOf" srcId="{3F0AE9CD-C0DC-4B20-821E-9597706BC323}" destId="{3B43E077-E1B1-43E8-886A-02021839BF00}" srcOrd="0" destOrd="0" presId="urn:microsoft.com/office/officeart/2005/8/layout/process2"/>
    <dgm:cxn modelId="{024344F3-30E7-4EFD-8CC9-536019B60FF4}" type="presOf" srcId="{0B035495-81B8-42AE-9DF3-43BB9E2757ED}" destId="{952E344A-92BA-48BC-B6C7-22163780F3CD}" srcOrd="0" destOrd="0" presId="urn:microsoft.com/office/officeart/2005/8/layout/process2"/>
    <dgm:cxn modelId="{21344DB8-4596-4D60-9D04-51DE98F95E0B}" type="presOf" srcId="{3E0DD363-D366-4856-883B-ADDD7EE1611C}" destId="{2EF42AE7-6D1D-40E1-B568-09D9AE13CC48}" srcOrd="0" destOrd="0" presId="urn:microsoft.com/office/officeart/2005/8/layout/process2"/>
    <dgm:cxn modelId="{61DAB1EB-486B-430F-A721-DB0916B8B95C}" type="presOf" srcId="{3F0AE9CD-C0DC-4B20-821E-9597706BC323}" destId="{4DA8F314-D155-4879-B140-A0C715F7A59E}" srcOrd="1" destOrd="0" presId="urn:microsoft.com/office/officeart/2005/8/layout/process2"/>
    <dgm:cxn modelId="{A21133BE-4551-4233-AF2B-6E62EEBB84D1}" srcId="{5D03DB09-22AA-4E90-91E8-6E4D3F6E5EB2}" destId="{F800DB14-1268-414F-8741-15D739C6B7E7}" srcOrd="1" destOrd="0" parTransId="{4F9F0B93-FF5E-493F-B51F-BB5AF00C81DE}" sibTransId="{CEA41D57-D08D-463C-A7C7-48E8A1A33098}"/>
    <dgm:cxn modelId="{1702CE0C-85ED-49BE-AC32-A0DBDF87F539}" type="presOf" srcId="{CD43A95D-B612-4DC4-BF5F-70B22E0960C2}" destId="{1BEE8B5E-E20C-4351-9E71-A190F3910722}" srcOrd="0" destOrd="0" presId="urn:microsoft.com/office/officeart/2005/8/layout/process2"/>
    <dgm:cxn modelId="{EC181A42-DE2C-4A26-A0CC-E840336392F2}" type="presOf" srcId="{CEA41D57-D08D-463C-A7C7-48E8A1A33098}" destId="{1D6F32A6-55ED-4487-B04A-5AD14683397C}" srcOrd="1" destOrd="0" presId="urn:microsoft.com/office/officeart/2005/8/layout/process2"/>
    <dgm:cxn modelId="{30A49E1E-608C-4FAC-954A-2CF93281226A}" srcId="{5D03DB09-22AA-4E90-91E8-6E4D3F6E5EB2}" destId="{CD43A95D-B612-4DC4-BF5F-70B22E0960C2}" srcOrd="2" destOrd="0" parTransId="{486C4F2E-0675-44AB-9222-F966C397F8EA}" sibTransId="{3E0DD363-D366-4856-883B-ADDD7EE1611C}"/>
    <dgm:cxn modelId="{B764887A-26FD-4E3C-A15D-A67C579B806A}" type="presOf" srcId="{CEA41D57-D08D-463C-A7C7-48E8A1A33098}" destId="{9B6947FF-A367-4EF8-AF8D-2FD6A59AF22F}" srcOrd="0" destOrd="0" presId="urn:microsoft.com/office/officeart/2005/8/layout/process2"/>
    <dgm:cxn modelId="{E3FBB65B-4BE2-4A23-9CD8-93F82DE86BF9}" type="presOf" srcId="{5D03DB09-22AA-4E90-91E8-6E4D3F6E5EB2}" destId="{BA45334F-9C6F-4EDD-8830-6F61AB160388}" srcOrd="0" destOrd="0" presId="urn:microsoft.com/office/officeart/2005/8/layout/process2"/>
    <dgm:cxn modelId="{1C61EB2B-CF92-4303-8CEA-4539E5CF8680}" type="presOf" srcId="{3E0DD363-D366-4856-883B-ADDD7EE1611C}" destId="{D6AA6A68-50A7-4D27-8171-8676C8F357AF}" srcOrd="1" destOrd="0" presId="urn:microsoft.com/office/officeart/2005/8/layout/process2"/>
    <dgm:cxn modelId="{7796165D-0494-47D8-9F3C-35E05C56E20D}" type="presOf" srcId="{D077D5C5-40D3-42CA-8BB2-67C687BCF0B0}" destId="{36BE09BA-B2FB-45F4-9B31-7AC60CCD8D01}" srcOrd="0" destOrd="0" presId="urn:microsoft.com/office/officeart/2005/8/layout/process2"/>
    <dgm:cxn modelId="{B1603F62-0145-4C92-8F87-904AB16E3C52}" type="presParOf" srcId="{BA45334F-9C6F-4EDD-8830-6F61AB160388}" destId="{952E344A-92BA-48BC-B6C7-22163780F3CD}" srcOrd="0" destOrd="0" presId="urn:microsoft.com/office/officeart/2005/8/layout/process2"/>
    <dgm:cxn modelId="{C3699D8F-CBC9-481B-AF2A-1EFC575243B6}" type="presParOf" srcId="{BA45334F-9C6F-4EDD-8830-6F61AB160388}" destId="{3B43E077-E1B1-43E8-886A-02021839BF00}" srcOrd="1" destOrd="0" presId="urn:microsoft.com/office/officeart/2005/8/layout/process2"/>
    <dgm:cxn modelId="{A58D7528-6BD1-4AB4-9208-CB6BE53570CD}" type="presParOf" srcId="{3B43E077-E1B1-43E8-886A-02021839BF00}" destId="{4DA8F314-D155-4879-B140-A0C715F7A59E}" srcOrd="0" destOrd="0" presId="urn:microsoft.com/office/officeart/2005/8/layout/process2"/>
    <dgm:cxn modelId="{26BC4DF0-082D-4437-B154-56CB6362B1D0}" type="presParOf" srcId="{BA45334F-9C6F-4EDD-8830-6F61AB160388}" destId="{096D24EB-1810-4FD7-B0FF-96CAF03C3AC6}" srcOrd="2" destOrd="0" presId="urn:microsoft.com/office/officeart/2005/8/layout/process2"/>
    <dgm:cxn modelId="{9D11EE0B-6724-40C7-8FEA-071EA59D35E9}" type="presParOf" srcId="{BA45334F-9C6F-4EDD-8830-6F61AB160388}" destId="{9B6947FF-A367-4EF8-AF8D-2FD6A59AF22F}" srcOrd="3" destOrd="0" presId="urn:microsoft.com/office/officeart/2005/8/layout/process2"/>
    <dgm:cxn modelId="{3ACFD314-3937-41F6-B84A-F9277DF41066}" type="presParOf" srcId="{9B6947FF-A367-4EF8-AF8D-2FD6A59AF22F}" destId="{1D6F32A6-55ED-4487-B04A-5AD14683397C}" srcOrd="0" destOrd="0" presId="urn:microsoft.com/office/officeart/2005/8/layout/process2"/>
    <dgm:cxn modelId="{1FDFDB90-7AF7-4A72-A098-A0A097D389EF}" type="presParOf" srcId="{BA45334F-9C6F-4EDD-8830-6F61AB160388}" destId="{1BEE8B5E-E20C-4351-9E71-A190F3910722}" srcOrd="4" destOrd="0" presId="urn:microsoft.com/office/officeart/2005/8/layout/process2"/>
    <dgm:cxn modelId="{4F6A5582-61BE-4820-9A54-EE412D505CE4}" type="presParOf" srcId="{BA45334F-9C6F-4EDD-8830-6F61AB160388}" destId="{2EF42AE7-6D1D-40E1-B568-09D9AE13CC48}" srcOrd="5" destOrd="0" presId="urn:microsoft.com/office/officeart/2005/8/layout/process2"/>
    <dgm:cxn modelId="{0365E27A-BB0F-4795-ADB5-A82DBF53BDD9}" type="presParOf" srcId="{2EF42AE7-6D1D-40E1-B568-09D9AE13CC48}" destId="{D6AA6A68-50A7-4D27-8171-8676C8F357AF}" srcOrd="0" destOrd="0" presId="urn:microsoft.com/office/officeart/2005/8/layout/process2"/>
    <dgm:cxn modelId="{B217DB96-E6E4-4F67-9DD6-87F748224340}" type="presParOf" srcId="{BA45334F-9C6F-4EDD-8830-6F61AB160388}" destId="{36BE09BA-B2FB-45F4-9B31-7AC60CCD8D0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E344A-92BA-48BC-B6C7-22163780F3CD}">
      <dsp:nvSpPr>
        <dsp:cNvPr id="0" name=""/>
        <dsp:cNvSpPr/>
      </dsp:nvSpPr>
      <dsp:spPr>
        <a:xfrm>
          <a:off x="105230" y="686"/>
          <a:ext cx="459813" cy="255451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报名</a:t>
          </a:r>
        </a:p>
      </dsp:txBody>
      <dsp:txXfrm>
        <a:off x="112712" y="8168"/>
        <a:ext cx="444849" cy="240487"/>
      </dsp:txXfrm>
    </dsp:sp>
    <dsp:sp modelId="{3B43E077-E1B1-43E8-886A-02021839BF00}">
      <dsp:nvSpPr>
        <dsp:cNvPr id="0" name=""/>
        <dsp:cNvSpPr/>
      </dsp:nvSpPr>
      <dsp:spPr>
        <a:xfrm rot="5400000">
          <a:off x="287239" y="262524"/>
          <a:ext cx="95794" cy="114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300651" y="272103"/>
        <a:ext cx="68971" cy="67056"/>
      </dsp:txXfrm>
    </dsp:sp>
    <dsp:sp modelId="{096D24EB-1810-4FD7-B0FF-96CAF03C3AC6}">
      <dsp:nvSpPr>
        <dsp:cNvPr id="0" name=""/>
        <dsp:cNvSpPr/>
      </dsp:nvSpPr>
      <dsp:spPr>
        <a:xfrm>
          <a:off x="105230" y="383864"/>
          <a:ext cx="459813" cy="255451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确认</a:t>
          </a:r>
        </a:p>
      </dsp:txBody>
      <dsp:txXfrm>
        <a:off x="112712" y="391346"/>
        <a:ext cx="444849" cy="240487"/>
      </dsp:txXfrm>
    </dsp:sp>
    <dsp:sp modelId="{9B6947FF-A367-4EF8-AF8D-2FD6A59AF22F}">
      <dsp:nvSpPr>
        <dsp:cNvPr id="0" name=""/>
        <dsp:cNvSpPr/>
      </dsp:nvSpPr>
      <dsp:spPr>
        <a:xfrm rot="5400000">
          <a:off x="287239" y="645702"/>
          <a:ext cx="95794" cy="114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300651" y="655281"/>
        <a:ext cx="68971" cy="67056"/>
      </dsp:txXfrm>
    </dsp:sp>
    <dsp:sp modelId="{1BEE8B5E-E20C-4351-9E71-A190F3910722}">
      <dsp:nvSpPr>
        <dsp:cNvPr id="0" name=""/>
        <dsp:cNvSpPr/>
      </dsp:nvSpPr>
      <dsp:spPr>
        <a:xfrm>
          <a:off x="105230" y="767041"/>
          <a:ext cx="459813" cy="255451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指导</a:t>
          </a:r>
        </a:p>
      </dsp:txBody>
      <dsp:txXfrm>
        <a:off x="112712" y="774523"/>
        <a:ext cx="444849" cy="240487"/>
      </dsp:txXfrm>
    </dsp:sp>
    <dsp:sp modelId="{2EF42AE7-6D1D-40E1-B568-09D9AE13CC48}">
      <dsp:nvSpPr>
        <dsp:cNvPr id="0" name=""/>
        <dsp:cNvSpPr/>
      </dsp:nvSpPr>
      <dsp:spPr>
        <a:xfrm rot="5400000">
          <a:off x="287239" y="1028879"/>
          <a:ext cx="95794" cy="114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300651" y="1038458"/>
        <a:ext cx="68971" cy="67056"/>
      </dsp:txXfrm>
    </dsp:sp>
    <dsp:sp modelId="{36BE09BA-B2FB-45F4-9B31-7AC60CCD8D01}">
      <dsp:nvSpPr>
        <dsp:cNvPr id="0" name=""/>
        <dsp:cNvSpPr/>
      </dsp:nvSpPr>
      <dsp:spPr>
        <a:xfrm>
          <a:off x="105230" y="1150219"/>
          <a:ext cx="459813" cy="255451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出发</a:t>
          </a:r>
        </a:p>
      </dsp:txBody>
      <dsp:txXfrm>
        <a:off x="112712" y="1157701"/>
        <a:ext cx="444849" cy="240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942" y="1240790"/>
            <a:ext cx="5955792" cy="335013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042"/>
            <a:ext cx="5438140" cy="3908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C579-EBCE-4349-99AE-954E096381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1CF-4E10-4C26-AB60-E024388FFD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D23C579-EBCE-4349-99AE-954E0963813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BF6E1CF-4E10-4C26-AB60-E024388FFD9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tiff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hdphoto" Target="../media/hdphoto1.wdp"/><Relationship Id="rId6" Type="http://schemas.openxmlformats.org/officeDocument/2006/relationships/image" Target="../media/image6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6685" y="4670158"/>
            <a:ext cx="4869739" cy="1750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1"/>
            <a:ext cx="6858000" cy="4132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28525" y="5866830"/>
            <a:ext cx="14372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b="1" cap="none" spc="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</a:t>
            </a:r>
            <a:endParaRPr lang="en-US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cap="none" spc="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235769" y="440548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endParaRPr lang="zh-CN" altLang="en-US" sz="5400" b="0" cap="none" spc="0" dirty="0">
              <a:ln w="0"/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61659" y="613209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5400" b="0" cap="none" spc="0" dirty="0">
              <a:ln w="0"/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6869" y="78674"/>
            <a:ext cx="4043182" cy="27559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芝浦工业大学机器人主题短期课程（</a:t>
            </a:r>
            <a:r>
              <a:rPr lang="en-US" altLang="zh-CN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夏）</a:t>
            </a:r>
            <a:endParaRPr lang="zh-CN" altLang="en-US" sz="1200" dirty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350590" y="77035"/>
            <a:ext cx="623570" cy="2918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 索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45563" y="7134290"/>
            <a:ext cx="4870861" cy="2225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02812" y="6715129"/>
            <a:ext cx="236029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 b="1" cap="none" spc="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Intro</a:t>
            </a:r>
            <a:r>
              <a:rPr lang="en-US" altLang="zh-CN" sz="2000" b="1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 To Program</a:t>
            </a:r>
            <a:endParaRPr lang="zh-CN" altLang="en-US" sz="2000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8" name="表格 77"/>
          <p:cNvGraphicFramePr>
            <a:graphicFrameLocks noGrp="1"/>
          </p:cNvGraphicFramePr>
          <p:nvPr/>
        </p:nvGraphicFramePr>
        <p:xfrm>
          <a:off x="147046" y="447725"/>
          <a:ext cx="4850404" cy="29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601"/>
                <a:gridCol w="1212601"/>
                <a:gridCol w="1212601"/>
                <a:gridCol w="1212601"/>
              </a:tblGrid>
              <a:tr h="29769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Study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Life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Fee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Sign up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5" name="文本框 94"/>
          <p:cNvSpPr txBox="1"/>
          <p:nvPr/>
        </p:nvSpPr>
        <p:spPr>
          <a:xfrm>
            <a:off x="297871" y="4786910"/>
            <a:ext cx="465849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705" algn="just">
              <a:lnSpc>
                <a:spcPts val="1700"/>
              </a:lnSpc>
            </a:pPr>
            <a:r>
              <a:rPr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芝浦工业大学简称芝浦工业大，</a:t>
            </a:r>
            <a:r>
              <a:rPr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芝浦工大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，为</a:t>
            </a:r>
            <a:r>
              <a:rPr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东京私立理工科</a:t>
            </a:r>
            <a:r>
              <a:rPr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名校之首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是日本科学与科技领域方面最顶尖的学府之一</a:t>
            </a:r>
            <a:r>
              <a:rPr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79705" algn="just">
              <a:lnSpc>
                <a:spcPts val="1700"/>
              </a:lnSpc>
            </a:pPr>
            <a:r>
              <a:rPr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芝浦工业大学前身是1927年设立的东京高等工商学校，现在的芝浦工业大学于1949年设置。 是被大学基准协会认定的34所国公私立大学之一。</a:t>
            </a:r>
            <a:endParaRPr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179705" algn="just">
              <a:lnSpc>
                <a:spcPts val="1700"/>
              </a:lnSpc>
            </a:pPr>
            <a:r>
              <a:rPr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芝浦工业大学以“坚持实学主义，从社会中学习，为社会做贡献”为建学精神，在全球化的社会中致力于培养能够活跃在世界舞台上的技术性人才。</a:t>
            </a:r>
            <a:endParaRPr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78739" y="7444136"/>
            <a:ext cx="4768736" cy="1854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705" indent="-179705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项目课程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本项目由芝浦工业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大学国际部统筹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安排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项目成果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项目结束时，学生将获得芝浦工业大学提供的项目结业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证书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课程实践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参加学生将亲手完成线控六足机器人的制作并进行竞赛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食宿安排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餐饮自理（约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2500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日元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天），入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住青年酒店或同等条件住宿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ct val="170000"/>
              </a:lnSpc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签证保险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本项目含海外意外保险，签证费自理</a:t>
            </a:r>
            <a:endParaRPr lang="zh-CN" altLang="en-US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5173699" y="7134289"/>
          <a:ext cx="1550662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06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项目开始</a:t>
                      </a:r>
                      <a:endParaRPr lang="zh-CN" altLang="en-US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2018/07/22</a:t>
                      </a:r>
                      <a:r>
                        <a:rPr lang="ja-JP" altLang="en-US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en-US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暂定）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项目结束</a:t>
                      </a:r>
                      <a:endParaRPr lang="zh-CN" altLang="en-US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2018/08/05</a:t>
                      </a:r>
                      <a:r>
                        <a:rPr lang="ja-JP" altLang="en-US" sz="105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（暂定）</a:t>
                      </a:r>
                      <a:endParaRPr lang="ja-JP" altLang="en-US" sz="105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marL="0" algn="ctr" defTabSz="685800" rtl="0" eaLnBrk="1" latinLnBrk="0" hangingPunct="1"/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报名截至</a:t>
                      </a:r>
                      <a:endParaRPr lang="zh-CN" altLang="en-US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altLang="zh-CN" sz="14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2018/05/31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" name="矩形 41"/>
          <p:cNvSpPr/>
          <p:nvPr/>
        </p:nvSpPr>
        <p:spPr>
          <a:xfrm>
            <a:off x="5137736" y="6694749"/>
            <a:ext cx="15997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Timetable</a:t>
            </a:r>
            <a:endParaRPr lang="zh-CN" altLang="en-US" sz="2000" b="1" cap="none" spc="0" dirty="0">
              <a:ln w="0"/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 descr="C:\Users\Administrator\Desktop\20160202154350588.jpg20160202154350588"/>
          <p:cNvPicPr>
            <a:picLocks noChangeAspect="1"/>
          </p:cNvPicPr>
          <p:nvPr/>
        </p:nvPicPr>
        <p:blipFill rotWithShape="1">
          <a:blip r:embed="rId1" cstate="print"/>
          <a:srcRect/>
          <a:stretch>
            <a:fillRect/>
          </a:stretch>
        </p:blipFill>
        <p:spPr>
          <a:xfrm>
            <a:off x="172104" y="1046042"/>
            <a:ext cx="4849495" cy="31877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62814" y="3610406"/>
            <a:ext cx="4852035" cy="487660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068820" y="2213774"/>
            <a:ext cx="1821180" cy="862548"/>
            <a:chOff x="5075312" y="906850"/>
            <a:chExt cx="1798148" cy="910934"/>
          </a:xfrm>
        </p:grpSpPr>
        <p:sp>
          <p:nvSpPr>
            <p:cNvPr id="40" name="矩形 39"/>
            <p:cNvSpPr/>
            <p:nvPr/>
          </p:nvSpPr>
          <p:spPr>
            <a:xfrm>
              <a:off x="5120457" y="906850"/>
              <a:ext cx="1651082" cy="9109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168521" y="1003408"/>
              <a:ext cx="1460274" cy="3250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1400" b="1" cap="none" spc="0" dirty="0">
                  <a:ln w="0"/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Rank</a:t>
              </a:r>
              <a:endParaRPr lang="zh-CN" altLang="en-US" sz="1400" b="1" cap="none" spc="0" dirty="0">
                <a:ln w="0"/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075312" y="1307882"/>
              <a:ext cx="1798148" cy="388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705" indent="-179705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东京私立理工科4名校之首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936176" y="3699507"/>
            <a:ext cx="4092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芝浦</a:t>
            </a:r>
            <a:r>
              <a:rPr lang="zh-CN" altLang="en-US" b="1" dirty="0" smtClean="0"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工业</a:t>
            </a:r>
            <a:r>
              <a:rPr lang="zh-CN" altLang="en-US" b="1" smtClean="0"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大学人机器人主题</a:t>
            </a:r>
            <a:r>
              <a:rPr lang="zh-CN" altLang="en-US" b="1" dirty="0"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Times New Roman" panose="02020603050405020304" pitchFamily="18" charset="0"/>
              </a:rPr>
              <a:t>短期课程</a:t>
            </a:r>
            <a:endParaRPr lang="en-US" altLang="zh-CN" b="1" dirty="0">
              <a:solidFill>
                <a:schemeClr val="bg1"/>
              </a:solidFill>
              <a:effectLst>
                <a:glow rad="139700">
                  <a:srgbClr val="C00000">
                    <a:alpha val="40000"/>
                  </a:srgbClr>
                </a:glow>
              </a:effectLst>
              <a:latin typeface="华文新魏" panose="02010800040101010101" pitchFamily="2" charset="-122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125825" y="926276"/>
            <a:ext cx="1660948" cy="110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233734" y="1009811"/>
            <a:ext cx="1377729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600" b="1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Location </a:t>
            </a:r>
            <a:endParaRPr lang="zh-CN" altLang="en-US" sz="1600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132247" y="1347982"/>
            <a:ext cx="1521758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705" indent="-179705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国家：日本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区划：关东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9705" indent="-179705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城市：东京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25825" y="3235365"/>
            <a:ext cx="1660948" cy="110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64287" y="3504602"/>
            <a:ext cx="160898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创办时间：</a:t>
            </a:r>
            <a:r>
              <a:rPr lang="en-US" altLang="zh-CN" sz="10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1927</a:t>
            </a:r>
            <a:r>
              <a:rPr lang="zh-CN" altLang="en-US" sz="10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000" dirty="0">
              <a:ln w="0"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类别：私立大学</a:t>
            </a:r>
            <a:endParaRPr lang="en-US" altLang="zh-CN" sz="1000" dirty="0">
              <a:ln w="0"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校长：村上雅人</a:t>
            </a:r>
            <a:endParaRPr lang="zh-CN" altLang="en-US" sz="1000" dirty="0">
              <a:ln w="0"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44087" y="3241074"/>
            <a:ext cx="137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endParaRPr lang="zh-CN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图片 4" descr="C:\Users\Administrator\Desktop\8芝浦工业3.png8芝浦工业3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225459" y="3501567"/>
            <a:ext cx="694055" cy="694473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1026" name="图片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775" y="4662655"/>
            <a:ext cx="1757201" cy="116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220984" y="1322367"/>
            <a:ext cx="6408951" cy="22226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7425" y="921241"/>
            <a:ext cx="2216150" cy="3987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Program </a:t>
            </a:r>
            <a:r>
              <a:rPr lang="en-US" altLang="zh-CN" sz="20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Detail</a:t>
            </a:r>
            <a:endParaRPr lang="en-US" altLang="zh-CN" sz="2000" b="0" cap="none" spc="0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6869" y="1715763"/>
            <a:ext cx="630801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在高龄少子化的当代社会，机器人是最有前景的科技。另外，机器人的研发也融合了多门学科。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参加该项目的学生，将亲自动手完成线控六足机器人的制作。在制作的过程中，参加学生可以学习到关于机器人，机械装置，电路，编程的一系列知识。另外项目期间，参加学生还可以访问大学内外的相关实验室。在学习知识，提高动手能力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的同时也可以体会到日本大学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实验室课题研究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乐趣。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-1"/>
            <a:ext cx="6858000" cy="4132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61" name="表格 60"/>
          <p:cNvGraphicFramePr>
            <a:graphicFrameLocks noGrp="1"/>
          </p:cNvGraphicFramePr>
          <p:nvPr/>
        </p:nvGraphicFramePr>
        <p:xfrm>
          <a:off x="147046" y="447725"/>
          <a:ext cx="4850404" cy="29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601"/>
                <a:gridCol w="1212601"/>
                <a:gridCol w="1212601"/>
                <a:gridCol w="1212601"/>
              </a:tblGrid>
              <a:tr h="29769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Study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Life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Fee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Sign up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4350590" y="77035"/>
            <a:ext cx="623570" cy="2918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 索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6869" y="78674"/>
            <a:ext cx="4043182" cy="2870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ea typeface="微软雅黑" panose="020B0503020204020204" pitchFamily="34" charset="-122"/>
              </a:rPr>
              <a:t>芝浦</a:t>
            </a:r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工业大学机器人主题</a:t>
            </a:r>
            <a:r>
              <a:rPr lang="zh-CN" altLang="en-US" sz="1200" dirty="0">
                <a:solidFill>
                  <a:srgbClr val="C00000"/>
                </a:solidFill>
                <a:ea typeface="微软雅黑" panose="020B0503020204020204" pitchFamily="34" charset="-122"/>
              </a:rPr>
              <a:t>短期课程（</a:t>
            </a:r>
            <a:r>
              <a:rPr lang="en-US" altLang="zh-CN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夏）</a:t>
            </a:r>
            <a:endParaRPr lang="zh-CN" altLang="en-US" sz="1200" dirty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3482" y="6656000"/>
            <a:ext cx="3541355" cy="25788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831" y="5082574"/>
            <a:ext cx="2792089" cy="19769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65" y="3817319"/>
            <a:ext cx="1981469" cy="198146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831" y="5028183"/>
            <a:ext cx="2792089" cy="1976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6858000" cy="4132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47046" y="447725"/>
          <a:ext cx="4850404" cy="29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601"/>
                <a:gridCol w="1212601"/>
                <a:gridCol w="1212601"/>
                <a:gridCol w="1212601"/>
              </a:tblGrid>
              <a:tr h="29769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Study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Life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Fee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Sign up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350590" y="77035"/>
            <a:ext cx="623570" cy="2918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 索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6869" y="78674"/>
            <a:ext cx="4043182" cy="2870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芝浦工业大学机器人主题短期课程（</a:t>
            </a:r>
            <a:r>
              <a:rPr lang="en-US" altLang="zh-CN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夏）</a:t>
            </a:r>
            <a:endParaRPr lang="zh-CN" altLang="en-US" sz="1200" dirty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6869" y="4654115"/>
            <a:ext cx="2216150" cy="3987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 b="0" cap="none" spc="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Lab </a:t>
            </a:r>
            <a:r>
              <a:rPr lang="en-US" altLang="zh-CN" sz="2000" b="0" cap="none" spc="0" dirty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Info.</a:t>
            </a:r>
            <a:endParaRPr lang="en-US" altLang="zh-CN" sz="2000" b="0" cap="none" spc="0" dirty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9519" y="5169127"/>
            <a:ext cx="6308883" cy="418758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智能机械系统</a:t>
            </a:r>
            <a:r>
              <a:rPr lang="ja-JP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研究室</a:t>
            </a:r>
            <a:endParaRPr lang="zh-CN" altLang="zh-CN" sz="1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工学部</a:t>
            </a: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: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机械功能工学</a:t>
            </a:r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理工学研究科</a:t>
            </a: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机械工学</a:t>
            </a:r>
            <a:r>
              <a:rPr lang="en-US" altLang="ja-JP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功能控制系统</a:t>
            </a:r>
            <a:endParaRPr lang="ja-JP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松日乐</a:t>
            </a:r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信人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所属学会</a:t>
            </a:r>
            <a:r>
              <a:rPr lang="en-US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: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日本机械学会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计量自动控制学会</a:t>
            </a:r>
            <a:r>
              <a:rPr lang="en-US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日本机器人</a:t>
            </a:r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</a:t>
            </a:r>
            <a:endParaRPr lang="en-US" altLang="ja-JP" sz="1000" dirty="0" smtClean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ja-JP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■ </a:t>
            </a:r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机器人得机构及控制</a:t>
            </a:r>
            <a:endParaRPr lang="en-US" altLang="zh-CN" sz="1000" dirty="0" smtClean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机器人得自律</a:t>
            </a:r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・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远程控制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人的动作支援</a:t>
            </a:r>
            <a:endParaRPr lang="en-US" altLang="zh-CN" sz="1000" dirty="0" smtClean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■ </a:t>
            </a: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研究室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本研究室从事与活跃在人类生活中的机器人研究。实际上做出来的机器人智能的动起来，是非常有趣的，研究也会成为兴趣。可以学习到很多先端技术，想尝试的事情层出不穷。</a:t>
            </a:r>
            <a:endParaRPr lang="en-US" altLang="zh-CN" sz="1000" dirty="0" smtClean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ja-JP" altLang="zh-CN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■ </a:t>
            </a:r>
            <a:r>
              <a:rPr lang="ja-JP" altLang="zh-CN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在少子高龄</a:t>
            </a: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社会，比起动作快力气大的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机器人，在人的身边帮助人类活动的安全的温柔的机器人技术更加重要。新创意的新机器人有很大的市场需求。</a:t>
            </a:r>
            <a:endParaRPr lang="zh-CN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234" y="5379357"/>
            <a:ext cx="1889769" cy="123245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89519" y="1713750"/>
            <a:ext cx="6308883" cy="251464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松日乐</a:t>
            </a: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信人</a:t>
            </a:r>
            <a:endParaRPr lang="en-US" altLang="zh-CN" sz="1400" b="1" dirty="0" smtClean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 芝浦工业大学</a:t>
            </a: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学部 </a:t>
            </a: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工学部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机械功能学科电子工学科 </a:t>
            </a: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职称 </a:t>
            </a:r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 工学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博士（东京工业大学）</a:t>
            </a:r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endParaRPr lang="ja-JP" altLang="en-US" sz="1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人类与机器人共存技术  远程操作机器人</a:t>
            </a:r>
            <a:r>
              <a:rPr lang="ja-JP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通用设计与机器人</a:t>
            </a:r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6869" y="1254346"/>
            <a:ext cx="2216150" cy="3987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 b="0" cap="none" spc="0" dirty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Professor Info.</a:t>
            </a:r>
            <a:endParaRPr lang="en-US" altLang="zh-CN" sz="2000" b="0" cap="none" spc="0" dirty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-1"/>
            <a:ext cx="6858000" cy="4132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61" name="表格 60"/>
          <p:cNvGraphicFramePr>
            <a:graphicFrameLocks noGrp="1"/>
          </p:cNvGraphicFramePr>
          <p:nvPr/>
        </p:nvGraphicFramePr>
        <p:xfrm>
          <a:off x="147046" y="447725"/>
          <a:ext cx="4850404" cy="29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601"/>
                <a:gridCol w="1212601"/>
                <a:gridCol w="1212601"/>
                <a:gridCol w="1212601"/>
              </a:tblGrid>
              <a:tr h="29769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Study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Life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Fee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2">
                              <a:lumMod val="75000"/>
                            </a:schemeClr>
                          </a:solidFill>
                          <a:ea typeface="微软雅黑" panose="020B0503020204020204" pitchFamily="34" charset="-122"/>
                        </a:rPr>
                        <a:t>Sign up</a:t>
                      </a:r>
                      <a:endParaRPr lang="zh-CN" altLang="en-US" dirty="0">
                        <a:solidFill>
                          <a:schemeClr val="tx2">
                            <a:lumMod val="7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4350590" y="77035"/>
            <a:ext cx="623570" cy="2918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 索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6869" y="78674"/>
            <a:ext cx="4043182" cy="2870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芝浦工业大学机器人主题短期课程（</a:t>
            </a:r>
            <a:r>
              <a:rPr lang="en-US" altLang="zh-CN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夏）</a:t>
            </a:r>
            <a:endParaRPr lang="zh-CN" altLang="en-US" sz="1200" dirty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0782" y="973618"/>
            <a:ext cx="133467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 dirty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Schedule</a:t>
            </a:r>
            <a:endParaRPr lang="en-US" altLang="zh-CN" sz="2000" b="0" cap="none" spc="0" dirty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-1"/>
          <p:cNvGraphicFramePr/>
          <p:nvPr/>
        </p:nvGraphicFramePr>
        <p:xfrm>
          <a:off x="416461" y="1457928"/>
          <a:ext cx="6213475" cy="82065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1050"/>
                <a:gridCol w="622300"/>
                <a:gridCol w="4810125"/>
              </a:tblGrid>
              <a:tr h="510203">
                <a:tc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i="0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2018</a:t>
                      </a:r>
                      <a:r>
                        <a:rPr lang="zh-CN" altLang="en-US" sz="1800" b="1" i="0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年夏 芝浦工业大学机器人主题短期课程</a:t>
                      </a:r>
                      <a:endParaRPr lang="zh-CN" altLang="en-US" sz="1800" b="1" i="0" kern="1200" dirty="0" smtClean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6167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第一日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b="0" i="0" u="none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全员到达日本东京、欢迎会</a:t>
                      </a:r>
                      <a:endParaRPr lang="zh-CN" altLang="en-US" sz="1200" b="0" i="0" u="none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4953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7968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第二日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ja-JP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前往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芝浦工业</a:t>
                      </a:r>
                      <a:r>
                        <a:rPr lang="ja-JP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endParaRPr lang="ja-JP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ja-JP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开课仪式／项</a:t>
                      </a:r>
                      <a:r>
                        <a:rPr lang="ja-JP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目介绍</a:t>
                      </a:r>
                      <a:endParaRPr lang="en-US" altLang="ja-JP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en-US" altLang="zh-CN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Ice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breaking</a:t>
                      </a:r>
                      <a:endParaRPr lang="ja-JP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4953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8978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第三日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制作六足机器人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参观芝浦工业大学实验室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050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第四日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制作六足机器人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参观芝浦工业大学实验室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90843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第五日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组装机器人电路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中途发表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第六日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组装机器人电路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中途发表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第七日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自由文化研修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第八日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自由文化研修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56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第九日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组装机器人电路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中途发表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6776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线控编程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参观其他大学实验室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125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第十一日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线控编程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参观其他大学实验室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125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第十二日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最终发表，竞赛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125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第十三日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最终发表，竞赛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评审，结业仪式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985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第十四日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 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自由文化研修</a:t>
                      </a:r>
                      <a:endParaRPr lang="en-US" altLang="zh-CN" sz="1200" b="0" i="0" u="none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-11811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8301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第十五日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200" b="0" i="0" u="none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全天</a:t>
                      </a:r>
                      <a:endParaRPr lang="zh-CN" altLang="en-US" sz="1200" b="0" i="0" u="none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1" indent="0" algn="l">
                        <a:buFontTx/>
                        <a:buNone/>
                      </a:pPr>
                      <a:r>
                        <a:rPr lang="zh-CN" altLang="en-US" sz="1200" b="0" i="0" u="none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平安返回</a:t>
                      </a:r>
                      <a:r>
                        <a:rPr lang="zh-CN" altLang="en-US" sz="1200" b="0" i="0" u="none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国内</a:t>
                      </a:r>
                      <a:endParaRPr lang="zh-CN" altLang="en-US" sz="1200" b="0" i="0" u="none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4544796" y="979317"/>
            <a:ext cx="2220682" cy="20358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675281" y="965784"/>
            <a:ext cx="13436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1" cap="none" spc="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Life Detail</a:t>
            </a:r>
            <a:endParaRPr lang="zh-CN" altLang="en-US" sz="2000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4592337" y="3622041"/>
            <a:ext cx="2175510" cy="19602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4675281" y="3595870"/>
            <a:ext cx="16115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Program Fee</a:t>
            </a:r>
            <a:endParaRPr lang="zh-CN" altLang="en-US" sz="2000" b="1" cap="none" spc="0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29026" y="4330710"/>
            <a:ext cx="1541704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320</a:t>
            </a:r>
            <a:r>
              <a:rPr lang="en-US" altLang="ja-JP" sz="3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000</a:t>
            </a:r>
            <a:endParaRPr lang="en-US" altLang="zh-CN" sz="3200" dirty="0" smtClean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（约</a:t>
            </a:r>
            <a:r>
              <a:rPr lang="en-US" altLang="ja-JP" sz="1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r>
              <a:rPr lang="en-US" altLang="zh-CN" sz="1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880</a:t>
            </a:r>
            <a:r>
              <a:rPr lang="en-US" altLang="ja-JP" sz="1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</a:t>
            </a:r>
            <a:r>
              <a:rPr lang="zh-CN" altLang="en-US" sz="1200" dirty="0" smtClean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人民币</a:t>
            </a:r>
            <a:r>
              <a:rPr lang="zh-CN" altLang="en-US" sz="1200" dirty="0">
                <a:ln w="0"/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）</a:t>
            </a:r>
            <a:endParaRPr lang="en-US" altLang="zh-CN" sz="1200" dirty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endParaRPr lang="en-US" altLang="zh-CN" sz="3200" dirty="0">
              <a:ln w="0"/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137881" y="5754159"/>
            <a:ext cx="161935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1" cap="none" spc="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Qualification</a:t>
            </a:r>
            <a:endParaRPr lang="zh-CN" altLang="en-US" sz="2000" b="1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118859" y="7432242"/>
            <a:ext cx="4402336" cy="22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163245" y="7006518"/>
            <a:ext cx="14077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Instruction</a:t>
            </a:r>
            <a:endParaRPr lang="en-US" altLang="zh-CN" sz="20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232512" y="7596249"/>
            <a:ext cx="4206623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9705" indent="-17970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合作校学生请直接向所在大学的负责老师报名</a:t>
            </a:r>
            <a:endParaRPr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54842" y="4057658"/>
            <a:ext cx="787527" cy="26289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050">
                <a:ln w="0"/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日元</a:t>
            </a:r>
            <a:r>
              <a:rPr lang="en-US" altLang="zh-CN" sz="1050">
                <a:ln w="0"/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/JPY</a:t>
            </a:r>
            <a:endParaRPr lang="zh-CN" sz="1050" dirty="0">
              <a:ln w="0"/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-1"/>
            <a:ext cx="6858000" cy="4132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47046" y="447725"/>
          <a:ext cx="4850404" cy="29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601"/>
                <a:gridCol w="1212601"/>
                <a:gridCol w="1212601"/>
                <a:gridCol w="1212601"/>
              </a:tblGrid>
              <a:tr h="29769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  <a:ea typeface="微软雅黑" panose="020B0503020204020204" pitchFamily="34" charset="-122"/>
                        </a:rPr>
                        <a:t>Study</a:t>
                      </a:r>
                      <a:endParaRPr lang="zh-CN" altLang="en-US" dirty="0">
                        <a:solidFill>
                          <a:schemeClr val="tx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Life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Fee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C00000"/>
                          </a:solidFill>
                          <a:ea typeface="微软雅黑" panose="020B0503020204020204" pitchFamily="34" charset="-122"/>
                        </a:rPr>
                        <a:t>Sign up</a:t>
                      </a:r>
                      <a:endParaRPr lang="zh-CN" altLang="en-US" dirty="0">
                        <a:solidFill>
                          <a:srgbClr val="C00000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47046" y="4009696"/>
          <a:ext cx="4371168" cy="2622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168"/>
              </a:tblGrid>
              <a:tr h="3969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费用包含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80505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学费、项目报名费、住宿费</a:t>
                      </a:r>
                      <a:r>
                        <a:rPr lang="zh-CN" altLang="en-US" sz="1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、欢迎会餐费，接送机、在日期间集体活动交通费，海外意外保险费</a:t>
                      </a:r>
                      <a:r>
                        <a:rPr lang="zh-CN" altLang="en-US" sz="1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zh-CN" altLang="en-US" sz="1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材料国际邮费等。</a:t>
                      </a:r>
                      <a:endParaRPr lang="en-US" altLang="zh-CN" sz="11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接送机指定机场：东京成田或羽田机场。</a:t>
                      </a:r>
                      <a:endParaRPr lang="en-US" altLang="zh-CN" sz="1100" b="1" kern="1200" dirty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接机指定时间：</a:t>
                      </a:r>
                      <a:r>
                        <a:rPr lang="en-US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7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月</a:t>
                      </a:r>
                      <a:r>
                        <a:rPr lang="en-US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日（</a:t>
                      </a:r>
                      <a:r>
                        <a:rPr lang="en-US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11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  <a:r>
                        <a:rPr lang="en-US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00—16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  <a:r>
                        <a:rPr lang="en-US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00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）指定时间外到达的同学需自行前往</a:t>
                      </a:r>
                      <a:r>
                        <a:rPr lang="zh-CN" altLang="en-US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住宿地点</a:t>
                      </a:r>
                      <a:r>
                        <a:rPr lang="zh-CN" altLang="ja-JP" sz="11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。</a:t>
                      </a:r>
                      <a:endParaRPr lang="en-US" altLang="zh-CN" sz="1100" b="1" kern="1200" dirty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1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送机时间：</a:t>
                      </a: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</a:t>
                      </a:r>
                      <a:r>
                        <a:rPr lang="zh-CN" altLang="en-US" sz="11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月</a:t>
                      </a: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</a:t>
                      </a:r>
                      <a:r>
                        <a:rPr lang="zh-CN" altLang="en-US" sz="11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日</a:t>
                      </a:r>
                      <a:endParaRPr lang="en-US" altLang="zh-CN" sz="1100" b="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67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费用不含</a:t>
                      </a:r>
                      <a:endParaRPr lang="zh-CN" altLang="en-US" sz="12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70203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签证费、国际往返机票（原则上统一订票）、个人护照办理费用、餐费、上课期间住宿地至学校的往返交通费，自行出行交通费、行李超重费、个人购物消费、其他“包含费用”以外的费用。</a:t>
                      </a:r>
                      <a:endParaRPr lang="zh-CN" altLang="en-US" sz="11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矩形 34"/>
          <p:cNvSpPr/>
          <p:nvPr/>
        </p:nvSpPr>
        <p:spPr>
          <a:xfrm>
            <a:off x="4350590" y="77035"/>
            <a:ext cx="623570" cy="2918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 索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66869" y="78674"/>
            <a:ext cx="4043182" cy="2870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芝浦工业大学人工智能（机器人）主题短期课程（</a:t>
            </a:r>
            <a:r>
              <a:rPr lang="en-US" altLang="zh-CN" sz="1200" dirty="0">
                <a:solidFill>
                  <a:srgbClr val="C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sz="1200" dirty="0">
                <a:solidFill>
                  <a:srgbClr val="C00000"/>
                </a:solidFill>
                <a:ea typeface="微软雅黑" panose="020B0503020204020204" pitchFamily="34" charset="-122"/>
              </a:rPr>
              <a:t>）</a:t>
            </a:r>
            <a:endParaRPr lang="zh-CN" altLang="en-US" sz="1200" dirty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28978" y="5656429"/>
            <a:ext cx="20365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大二以上在校生（限定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名）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电子工科相关专业学科学生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有机器人相关知识（机械，电路，机电，编程等）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有基础的电路和焊接的经验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08132" y="5103476"/>
            <a:ext cx="1762598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以上日元对人民币汇率仅供参考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请以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当日银行官方价格为准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592337" y="7432242"/>
            <a:ext cx="2162072" cy="22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42" name="图示 41"/>
          <p:cNvGraphicFramePr/>
          <p:nvPr/>
        </p:nvGraphicFramePr>
        <p:xfrm>
          <a:off x="4705863" y="8195406"/>
          <a:ext cx="670274" cy="1406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3" name="矩形 42"/>
          <p:cNvSpPr/>
          <p:nvPr/>
        </p:nvSpPr>
        <p:spPr>
          <a:xfrm>
            <a:off x="4531141" y="6975741"/>
            <a:ext cx="18117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Sign up</a:t>
            </a:r>
            <a:r>
              <a:rPr lang="zh-CN" altLang="en-US" sz="2400" b="1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now</a:t>
            </a:r>
            <a:endParaRPr lang="zh-CN" altLang="en-US" sz="2400" b="1" cap="none" spc="0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922" y="1254443"/>
            <a:ext cx="23800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住宿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青年酒店或同级别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住宿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出行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公共交通或统一安排大巴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通信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学生需自费办理网卡或</a:t>
            </a:r>
            <a:r>
              <a:rPr lang="en-US" altLang="zh-CN" sz="9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wifi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，主办方可提供咨询服务</a:t>
            </a:r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保险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海外意外保险由主办方统一购买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170" y="979317"/>
            <a:ext cx="4337384" cy="2378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2229</Words>
  <Application>WPS 演示</Application>
  <PresentationFormat>A4 纸张(210x297 毫米)</PresentationFormat>
  <Paragraphs>304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Times New Roman</vt:lpstr>
      <vt:lpstr>黑体</vt:lpstr>
      <vt:lpstr>华文新魏</vt:lpstr>
      <vt:lpstr>Impact</vt:lpstr>
      <vt:lpstr>Calibri</vt:lpstr>
      <vt:lpstr>Arial Unicode MS</vt:lpstr>
      <vt:lpstr>等线 Light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Xiangfei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 Tan</dc:creator>
  <cp:lastModifiedBy>apple</cp:lastModifiedBy>
  <cp:revision>275</cp:revision>
  <cp:lastPrinted>2018-02-28T09:03:00Z</cp:lastPrinted>
  <dcterms:created xsi:type="dcterms:W3CDTF">2017-05-04T00:43:00Z</dcterms:created>
  <dcterms:modified xsi:type="dcterms:W3CDTF">2018-03-16T02:33:53Z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